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 id="2147483678" r:id="rId2"/>
  </p:sldMasterIdLst>
  <p:notesMasterIdLst>
    <p:notesMasterId r:id="rId37"/>
  </p:notesMasterIdLst>
  <p:sldIdLst>
    <p:sldId id="256" r:id="rId3"/>
    <p:sldId id="259" r:id="rId4"/>
    <p:sldId id="261" r:id="rId5"/>
    <p:sldId id="262" r:id="rId6"/>
    <p:sldId id="264" r:id="rId7"/>
    <p:sldId id="333" r:id="rId8"/>
    <p:sldId id="339" r:id="rId9"/>
    <p:sldId id="336" r:id="rId10"/>
    <p:sldId id="335" r:id="rId11"/>
    <p:sldId id="338" r:id="rId12"/>
    <p:sldId id="337" r:id="rId13"/>
    <p:sldId id="268" r:id="rId14"/>
    <p:sldId id="269" r:id="rId15"/>
    <p:sldId id="271" r:id="rId16"/>
    <p:sldId id="273" r:id="rId17"/>
    <p:sldId id="274" r:id="rId18"/>
    <p:sldId id="275" r:id="rId19"/>
    <p:sldId id="277" r:id="rId20"/>
    <p:sldId id="278" r:id="rId21"/>
    <p:sldId id="279" r:id="rId22"/>
    <p:sldId id="281" r:id="rId23"/>
    <p:sldId id="282" r:id="rId24"/>
    <p:sldId id="283" r:id="rId25"/>
    <p:sldId id="284" r:id="rId26"/>
    <p:sldId id="285" r:id="rId27"/>
    <p:sldId id="340" r:id="rId28"/>
    <p:sldId id="341" r:id="rId29"/>
    <p:sldId id="287" r:id="rId30"/>
    <p:sldId id="288" r:id="rId31"/>
    <p:sldId id="290" r:id="rId32"/>
    <p:sldId id="293" r:id="rId33"/>
    <p:sldId id="295" r:id="rId34"/>
    <p:sldId id="306" r:id="rId35"/>
    <p:sldId id="308"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FF"/>
    <a:srgbClr val="FF9966"/>
    <a:srgbClr val="CC99FF"/>
    <a:srgbClr val="BFD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CD66CE-2457-4038-964C-337396844D5C}" v="135" dt="2021-08-22T04:21:20.981"/>
  </p1510:revLst>
</p1510:revInfo>
</file>

<file path=ppt/tableStyles.xml><?xml version="1.0" encoding="utf-8"?>
<a:tblStyleLst xmlns:a="http://schemas.openxmlformats.org/drawingml/2006/main" def="{FD2BC3FF-C176-4A3E-B035-66DFEBF6BFF7}">
  <a:tblStyle styleId="{FD2BC3FF-C176-4A3E-B035-66DFEBF6BFF7}"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7" d="100"/>
          <a:sy n="127" d="100"/>
        </p:scale>
        <p:origin x="108" y="1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137" name="Google Shape;13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[ALL PARTICIPATION]</a:t>
            </a:r>
            <a:endParaRPr/>
          </a:p>
        </p:txBody>
      </p:sp>
      <p:sp>
        <p:nvSpPr>
          <p:cNvPr id="289" name="Google Shape;28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[ALL PARTICIPATION]</a:t>
            </a:r>
            <a:endParaRPr/>
          </a:p>
        </p:txBody>
      </p:sp>
      <p:sp>
        <p:nvSpPr>
          <p:cNvPr id="322" name="Google Shape;32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[ALL PARTICIPATION]</a:t>
            </a:r>
            <a:endParaRPr/>
          </a:p>
        </p:txBody>
      </p:sp>
      <p:sp>
        <p:nvSpPr>
          <p:cNvPr id="343" name="Google Shape;34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[ALL PARTICIPATION]</a:t>
            </a:r>
            <a:endParaRPr/>
          </a:p>
        </p:txBody>
      </p:sp>
      <p:sp>
        <p:nvSpPr>
          <p:cNvPr id="164" name="Google Shape;16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9027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4950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[ALL PARTICIPATION]</a:t>
            </a:r>
            <a:endParaRPr/>
          </a:p>
        </p:txBody>
      </p:sp>
      <p:sp>
        <p:nvSpPr>
          <p:cNvPr id="387" name="Google Shape;38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2" name="Google Shape;40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[ALL PARTICIPATION]</a:t>
            </a:r>
            <a:endParaRPr/>
          </a:p>
        </p:txBody>
      </p:sp>
      <p:sp>
        <p:nvSpPr>
          <p:cNvPr id="522" name="Google Shape;522;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[ALL PARTICIPATION]</a:t>
            </a:r>
            <a:endParaRPr/>
          </a:p>
        </p:txBody>
      </p:sp>
      <p:sp>
        <p:nvSpPr>
          <p:cNvPr id="187" name="Google Shape;18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[ALL PARTICIPATION]</a:t>
            </a:r>
            <a:endParaRPr/>
          </a:p>
        </p:txBody>
      </p:sp>
      <p:sp>
        <p:nvSpPr>
          <p:cNvPr id="250" name="Google Shape;25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r="7799" b="7534"/>
          <a:stretch/>
        </p:blipFill>
        <p:spPr>
          <a:xfrm>
            <a:off x="6579650" y="2571750"/>
            <a:ext cx="2564400" cy="2571900"/>
          </a:xfrm>
          <a:prstGeom prst="rect">
            <a:avLst/>
          </a:prstGeom>
          <a:noFill/>
          <a:ln>
            <a:noFill/>
          </a:ln>
        </p:spPr>
      </p:pic>
      <p:sp>
        <p:nvSpPr>
          <p:cNvPr id="11" name="Google Shape;11;p2"/>
          <p:cNvSpPr txBox="1">
            <a:spLocks noGrp="1"/>
          </p:cNvSpPr>
          <p:nvPr>
            <p:ph type="title"/>
          </p:nvPr>
        </p:nvSpPr>
        <p:spPr>
          <a:xfrm>
            <a:off x="457200" y="834727"/>
            <a:ext cx="8229600" cy="1389300"/>
          </a:xfrm>
          <a:prstGeom prst="rect">
            <a:avLst/>
          </a:prstGeom>
          <a:noFill/>
          <a:ln>
            <a:noFill/>
          </a:ln>
        </p:spPr>
        <p:txBody>
          <a:bodyPr spcFirstLastPara="1" wrap="square" lIns="34275" tIns="34275" rIns="34275" bIns="34275" anchor="b" anchorCtr="0">
            <a:noAutofit/>
          </a:bodyPr>
          <a:lstStyle>
            <a:lvl1pPr marR="0" lvl="0"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2" name="Google Shape;12;p2"/>
          <p:cNvSpPr txBox="1">
            <a:spLocks noGrp="1"/>
          </p:cNvSpPr>
          <p:nvPr>
            <p:ph type="body" idx="1"/>
          </p:nvPr>
        </p:nvSpPr>
        <p:spPr>
          <a:xfrm>
            <a:off x="457200" y="2195513"/>
            <a:ext cx="5038800" cy="1003500"/>
          </a:xfrm>
          <a:prstGeom prst="rect">
            <a:avLst/>
          </a:prstGeom>
          <a:noFill/>
          <a:ln>
            <a:noFill/>
          </a:ln>
        </p:spPr>
        <p:txBody>
          <a:bodyPr spcFirstLastPara="1" wrap="square" lIns="34275" tIns="34275" rIns="34275" bIns="34275" anchor="t" anchorCtr="0">
            <a:noAutofit/>
          </a:bodyPr>
          <a:lstStyle>
            <a:lvl1pPr marL="457200" marR="0" lvl="0"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13" name="Google Shape;13;p2"/>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emo">
  <p:cSld name="Demo">
    <p:spTree>
      <p:nvGrpSpPr>
        <p:cNvPr id="1" name="Shape 62"/>
        <p:cNvGrpSpPr/>
        <p:nvPr/>
      </p:nvGrpSpPr>
      <p:grpSpPr>
        <a:xfrm>
          <a:off x="0" y="0"/>
          <a:ext cx="0" cy="0"/>
          <a:chOff x="0" y="0"/>
          <a:chExt cx="0" cy="0"/>
        </a:xfrm>
      </p:grpSpPr>
      <p:pic>
        <p:nvPicPr>
          <p:cNvPr id="63" name="Google Shape;63;p14"/>
          <p:cNvPicPr preferRelativeResize="0"/>
          <p:nvPr/>
        </p:nvPicPr>
        <p:blipFill rotWithShape="1">
          <a:blip r:embed="rId2">
            <a:alphaModFix/>
          </a:blip>
          <a:srcRect r="7799" b="7534"/>
          <a:stretch/>
        </p:blipFill>
        <p:spPr>
          <a:xfrm>
            <a:off x="6579650" y="2571750"/>
            <a:ext cx="2564400" cy="2571900"/>
          </a:xfrm>
          <a:prstGeom prst="rect">
            <a:avLst/>
          </a:prstGeom>
          <a:noFill/>
          <a:ln>
            <a:noFill/>
          </a:ln>
        </p:spPr>
      </p:pic>
      <p:sp>
        <p:nvSpPr>
          <p:cNvPr id="64" name="Google Shape;64;p14"/>
          <p:cNvSpPr txBox="1">
            <a:spLocks noGrp="1"/>
          </p:cNvSpPr>
          <p:nvPr>
            <p:ph type="body" idx="1"/>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457200" marR="0" lvl="0" indent="-228600"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5" name="Google Shape;65;p1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ogo A Dark">
  <p:cSld name="Logo A Dark">
    <p:spTree>
      <p:nvGrpSpPr>
        <p:cNvPr id="1" name="Shape 66"/>
        <p:cNvGrpSpPr/>
        <p:nvPr/>
      </p:nvGrpSpPr>
      <p:grpSpPr>
        <a:xfrm>
          <a:off x="0" y="0"/>
          <a:ext cx="0" cy="0"/>
          <a:chOff x="0" y="0"/>
          <a:chExt cx="0" cy="0"/>
        </a:xfrm>
      </p:grpSpPr>
      <p:sp>
        <p:nvSpPr>
          <p:cNvPr id="67" name="Google Shape;67;p15"/>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SzPts val="700"/>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sz="500" b="0" i="0" u="none" strike="noStrike" cap="none">
              <a:solidFill>
                <a:srgbClr val="000000"/>
              </a:solidFill>
              <a:latin typeface="Arial"/>
              <a:ea typeface="Arial"/>
              <a:cs typeface="Arial"/>
              <a:sym typeface="Arial"/>
            </a:endParaRPr>
          </a:p>
        </p:txBody>
      </p:sp>
      <p:sp>
        <p:nvSpPr>
          <p:cNvPr id="68" name="Google Shape;68;p15"/>
          <p:cNvSpPr/>
          <p:nvPr/>
        </p:nvSpPr>
        <p:spPr>
          <a:xfrm>
            <a:off x="3796401" y="3514398"/>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r>
              <a:rPr lang="en" sz="1800" b="0" i="0" u="none" strike="noStrike" cap="none">
                <a:solidFill>
                  <a:srgbClr val="FFFFFF"/>
                </a:solidFill>
                <a:latin typeface="Open Sans"/>
                <a:ea typeface="Open Sans"/>
                <a:cs typeface="Open Sans"/>
                <a:sym typeface="Open Sans"/>
              </a:rPr>
              <a:t>Be in Demand</a:t>
            </a:r>
            <a:endParaRPr sz="500" b="0" i="0" u="none" strike="noStrike" cap="none">
              <a:solidFill>
                <a:srgbClr val="000000"/>
              </a:solidFill>
              <a:latin typeface="Arial"/>
              <a:ea typeface="Arial"/>
              <a:cs typeface="Arial"/>
              <a:sym typeface="Arial"/>
            </a:endParaRPr>
          </a:p>
        </p:txBody>
      </p:sp>
      <p:pic>
        <p:nvPicPr>
          <p:cNvPr id="69" name="Google Shape;69;p15"/>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70" name="Google Shape;70;p1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ogo A Light">
  <p:cSld name="Logo A Light">
    <p:bg>
      <p:bgPr>
        <a:solidFill>
          <a:srgbClr val="02B3E4"/>
        </a:solidFill>
        <a:effectLst/>
      </p:bgPr>
    </p:bg>
    <p:spTree>
      <p:nvGrpSpPr>
        <p:cNvPr id="1" name="Shape 71"/>
        <p:cNvGrpSpPr/>
        <p:nvPr/>
      </p:nvGrpSpPr>
      <p:grpSpPr>
        <a:xfrm>
          <a:off x="0" y="0"/>
          <a:ext cx="0" cy="0"/>
          <a:chOff x="0" y="0"/>
          <a:chExt cx="0" cy="0"/>
        </a:xfrm>
      </p:grpSpPr>
      <p:sp>
        <p:nvSpPr>
          <p:cNvPr id="72" name="Google Shape;72;p16"/>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SzPts val="700"/>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sz="500" b="0" i="0" u="none" strike="noStrike" cap="none">
              <a:solidFill>
                <a:srgbClr val="000000"/>
              </a:solidFill>
              <a:latin typeface="Arial"/>
              <a:ea typeface="Arial"/>
              <a:cs typeface="Arial"/>
              <a:sym typeface="Arial"/>
            </a:endParaRPr>
          </a:p>
        </p:txBody>
      </p:sp>
      <p:sp>
        <p:nvSpPr>
          <p:cNvPr id="73" name="Google Shape;73;p16"/>
          <p:cNvSpPr/>
          <p:nvPr/>
        </p:nvSpPr>
        <p:spPr>
          <a:xfrm>
            <a:off x="3796401" y="3514725"/>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SzPts val="1800"/>
              <a:buFont typeface="Open Sans"/>
              <a:buNone/>
            </a:pPr>
            <a:r>
              <a:rPr lang="en" sz="1800" b="0" i="0" u="none" strike="noStrike" cap="none">
                <a:solidFill>
                  <a:srgbClr val="FAFBFC"/>
                </a:solidFill>
                <a:latin typeface="Open Sans"/>
                <a:ea typeface="Open Sans"/>
                <a:cs typeface="Open Sans"/>
                <a:sym typeface="Open Sans"/>
              </a:rPr>
              <a:t>Be in Demand</a:t>
            </a:r>
            <a:endParaRPr sz="500" b="0" i="0" u="none" strike="noStrike" cap="none">
              <a:solidFill>
                <a:srgbClr val="000000"/>
              </a:solidFill>
              <a:latin typeface="Arial"/>
              <a:ea typeface="Arial"/>
              <a:cs typeface="Arial"/>
              <a:sym typeface="Arial"/>
            </a:endParaRPr>
          </a:p>
        </p:txBody>
      </p:sp>
      <p:pic>
        <p:nvPicPr>
          <p:cNvPr id="74" name="Google Shape;74;p16"/>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75" name="Google Shape;75;p1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ogo B Dark">
  <p:cSld name="Logo B Dark">
    <p:spTree>
      <p:nvGrpSpPr>
        <p:cNvPr id="1" name="Shape 76"/>
        <p:cNvGrpSpPr/>
        <p:nvPr/>
      </p:nvGrpSpPr>
      <p:grpSpPr>
        <a:xfrm>
          <a:off x="0" y="0"/>
          <a:ext cx="0" cy="0"/>
          <a:chOff x="0" y="0"/>
          <a:chExt cx="0" cy="0"/>
        </a:xfrm>
      </p:grpSpPr>
      <p:sp>
        <p:nvSpPr>
          <p:cNvPr id="77" name="Google Shape;77;p17"/>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SzPts val="700"/>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sz="500" b="0" i="0" u="none" strike="noStrike" cap="none">
              <a:solidFill>
                <a:srgbClr val="000000"/>
              </a:solidFill>
              <a:latin typeface="Arial"/>
              <a:ea typeface="Arial"/>
              <a:cs typeface="Arial"/>
              <a:sym typeface="Arial"/>
            </a:endParaRPr>
          </a:p>
        </p:txBody>
      </p:sp>
      <p:sp>
        <p:nvSpPr>
          <p:cNvPr id="78" name="Google Shape;78;p17"/>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r>
              <a:rPr lang="en" sz="1800" b="0" i="0" u="none" strike="noStrike" cap="none">
                <a:solidFill>
                  <a:srgbClr val="FFFFFF"/>
                </a:solidFill>
                <a:latin typeface="Open Sans"/>
                <a:ea typeface="Open Sans"/>
                <a:cs typeface="Open Sans"/>
                <a:sym typeface="Open Sans"/>
              </a:rPr>
              <a:t>Be in Demand</a:t>
            </a:r>
            <a:endParaRPr sz="500" b="0" i="0" u="none" strike="noStrike" cap="none">
              <a:solidFill>
                <a:srgbClr val="000000"/>
              </a:solidFill>
              <a:latin typeface="Arial"/>
              <a:ea typeface="Arial"/>
              <a:cs typeface="Arial"/>
              <a:sym typeface="Arial"/>
            </a:endParaRPr>
          </a:p>
        </p:txBody>
      </p:sp>
      <p:pic>
        <p:nvPicPr>
          <p:cNvPr id="79" name="Google Shape;79;p17"/>
          <p:cNvPicPr preferRelativeResize="0"/>
          <p:nvPr/>
        </p:nvPicPr>
        <p:blipFill rotWithShape="1">
          <a:blip r:embed="rId2">
            <a:alphaModFix/>
          </a:blip>
          <a:srcRect/>
          <a:stretch/>
        </p:blipFill>
        <p:spPr>
          <a:xfrm>
            <a:off x="2500679" y="2221260"/>
            <a:ext cx="4143300" cy="720000"/>
          </a:xfrm>
          <a:prstGeom prst="rect">
            <a:avLst/>
          </a:prstGeom>
          <a:noFill/>
          <a:ln>
            <a:noFill/>
          </a:ln>
        </p:spPr>
      </p:pic>
      <p:sp>
        <p:nvSpPr>
          <p:cNvPr id="80" name="Google Shape;80;p1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ogo B Light">
  <p:cSld name="Logo B Light">
    <p:bg>
      <p:bgPr>
        <a:solidFill>
          <a:srgbClr val="02B3E4"/>
        </a:solidFill>
        <a:effectLst/>
      </p:bgPr>
    </p:bg>
    <p:spTree>
      <p:nvGrpSpPr>
        <p:cNvPr id="1" name="Shape 81"/>
        <p:cNvGrpSpPr/>
        <p:nvPr/>
      </p:nvGrpSpPr>
      <p:grpSpPr>
        <a:xfrm>
          <a:off x="0" y="0"/>
          <a:ext cx="0" cy="0"/>
          <a:chOff x="0" y="0"/>
          <a:chExt cx="0" cy="0"/>
        </a:xfrm>
      </p:grpSpPr>
      <p:sp>
        <p:nvSpPr>
          <p:cNvPr id="82" name="Google Shape;82;p18"/>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SzPts val="700"/>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sz="500" b="0" i="0" u="none" strike="noStrike" cap="none">
              <a:solidFill>
                <a:srgbClr val="000000"/>
              </a:solidFill>
              <a:latin typeface="Arial"/>
              <a:ea typeface="Arial"/>
              <a:cs typeface="Arial"/>
              <a:sym typeface="Arial"/>
            </a:endParaRPr>
          </a:p>
        </p:txBody>
      </p:sp>
      <p:sp>
        <p:nvSpPr>
          <p:cNvPr id="83" name="Google Shape;83;p18"/>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SzPts val="1800"/>
              <a:buFont typeface="Open Sans"/>
              <a:buNone/>
            </a:pPr>
            <a:r>
              <a:rPr lang="en" sz="1800" b="0" i="0" u="none" strike="noStrike" cap="none">
                <a:solidFill>
                  <a:srgbClr val="FAFBFC"/>
                </a:solidFill>
                <a:latin typeface="Open Sans"/>
                <a:ea typeface="Open Sans"/>
                <a:cs typeface="Open Sans"/>
                <a:sym typeface="Open Sans"/>
              </a:rPr>
              <a:t>Be in Demand</a:t>
            </a:r>
            <a:endParaRPr sz="500" b="0" i="0" u="none" strike="noStrike" cap="none">
              <a:solidFill>
                <a:srgbClr val="000000"/>
              </a:solidFill>
              <a:latin typeface="Arial"/>
              <a:ea typeface="Arial"/>
              <a:cs typeface="Arial"/>
              <a:sym typeface="Arial"/>
            </a:endParaRPr>
          </a:p>
        </p:txBody>
      </p:sp>
      <p:pic>
        <p:nvPicPr>
          <p:cNvPr id="84" name="Google Shape;84;p18"/>
          <p:cNvPicPr preferRelativeResize="0"/>
          <p:nvPr/>
        </p:nvPicPr>
        <p:blipFill rotWithShape="1">
          <a:blip r:embed="rId2">
            <a:alphaModFix/>
          </a:blip>
          <a:srcRect/>
          <a:stretch/>
        </p:blipFill>
        <p:spPr>
          <a:xfrm>
            <a:off x="2500313" y="2221260"/>
            <a:ext cx="4143300" cy="720000"/>
          </a:xfrm>
          <a:prstGeom prst="rect">
            <a:avLst/>
          </a:prstGeom>
          <a:noFill/>
          <a:ln>
            <a:noFill/>
          </a:ln>
        </p:spPr>
      </p:pic>
      <p:sp>
        <p:nvSpPr>
          <p:cNvPr id="85" name="Google Shape;85;p1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20000"/>
              </a:lnSpc>
              <a:spcBef>
                <a:spcPts val="0"/>
              </a:spcBef>
              <a:spcAft>
                <a:spcPts val="0"/>
              </a:spcAft>
              <a:buSzPts val="2800"/>
              <a:buNone/>
              <a:defRPr/>
            </a:lvl1pPr>
            <a:lvl2pPr lvl="1" algn="l">
              <a:lnSpc>
                <a:spcPct val="120000"/>
              </a:lnSpc>
              <a:spcBef>
                <a:spcPts val="0"/>
              </a:spcBef>
              <a:spcAft>
                <a:spcPts val="0"/>
              </a:spcAft>
              <a:buSzPts val="2800"/>
              <a:buNone/>
              <a:defRPr/>
            </a:lvl2pPr>
            <a:lvl3pPr lvl="2" algn="l">
              <a:lnSpc>
                <a:spcPct val="120000"/>
              </a:lnSpc>
              <a:spcBef>
                <a:spcPts val="0"/>
              </a:spcBef>
              <a:spcAft>
                <a:spcPts val="0"/>
              </a:spcAft>
              <a:buSzPts val="2800"/>
              <a:buNone/>
              <a:defRPr/>
            </a:lvl3pPr>
            <a:lvl4pPr lvl="3" algn="l">
              <a:lnSpc>
                <a:spcPct val="120000"/>
              </a:lnSpc>
              <a:spcBef>
                <a:spcPts val="0"/>
              </a:spcBef>
              <a:spcAft>
                <a:spcPts val="0"/>
              </a:spcAft>
              <a:buSzPts val="2800"/>
              <a:buNone/>
              <a:defRPr/>
            </a:lvl4pPr>
            <a:lvl5pPr lvl="4" algn="l">
              <a:lnSpc>
                <a:spcPct val="120000"/>
              </a:lnSpc>
              <a:spcBef>
                <a:spcPts val="0"/>
              </a:spcBef>
              <a:spcAft>
                <a:spcPts val="0"/>
              </a:spcAft>
              <a:buSzPts val="2800"/>
              <a:buNone/>
              <a:defRPr/>
            </a:lvl5pPr>
            <a:lvl6pPr lvl="5" algn="l">
              <a:lnSpc>
                <a:spcPct val="120000"/>
              </a:lnSpc>
              <a:spcBef>
                <a:spcPts val="0"/>
              </a:spcBef>
              <a:spcAft>
                <a:spcPts val="0"/>
              </a:spcAft>
              <a:buSzPts val="2800"/>
              <a:buNone/>
              <a:defRPr/>
            </a:lvl6pPr>
            <a:lvl7pPr lvl="6" algn="l">
              <a:lnSpc>
                <a:spcPct val="120000"/>
              </a:lnSpc>
              <a:spcBef>
                <a:spcPts val="0"/>
              </a:spcBef>
              <a:spcAft>
                <a:spcPts val="0"/>
              </a:spcAft>
              <a:buSzPts val="2800"/>
              <a:buNone/>
              <a:defRPr/>
            </a:lvl7pPr>
            <a:lvl8pPr lvl="7" algn="l">
              <a:lnSpc>
                <a:spcPct val="120000"/>
              </a:lnSpc>
              <a:spcBef>
                <a:spcPts val="0"/>
              </a:spcBef>
              <a:spcAft>
                <a:spcPts val="0"/>
              </a:spcAft>
              <a:buSzPts val="2800"/>
              <a:buNone/>
              <a:defRPr/>
            </a:lvl8pPr>
            <a:lvl9pPr lvl="8" algn="l">
              <a:lnSpc>
                <a:spcPct val="120000"/>
              </a:lnSpc>
              <a:spcBef>
                <a:spcPts val="0"/>
              </a:spcBef>
              <a:spcAft>
                <a:spcPts val="0"/>
              </a:spcAft>
              <a:buSzPts val="2800"/>
              <a:buNone/>
              <a:defRPr/>
            </a:lvl9pPr>
          </a:lstStyle>
          <a:p>
            <a:endParaRPr/>
          </a:p>
        </p:txBody>
      </p:sp>
      <p:sp>
        <p:nvSpPr>
          <p:cNvPr id="88" name="Google Shape;88;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89" name="Google Shape;89;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6" name="Google Shape;96;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7" name="Google Shape;97;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2"/>
        <p:cNvGrpSpPr/>
        <p:nvPr/>
      </p:nvGrpSpPr>
      <p:grpSpPr>
        <a:xfrm>
          <a:off x="0" y="0"/>
          <a:ext cx="0" cy="0"/>
          <a:chOff x="0" y="0"/>
          <a:chExt cx="0" cy="0"/>
        </a:xfrm>
      </p:grpSpPr>
      <p:sp>
        <p:nvSpPr>
          <p:cNvPr id="103" name="Google Shape;103;p2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4" name="Google Shape;10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5"/>
        <p:cNvGrpSpPr/>
        <p:nvPr/>
      </p:nvGrpSpPr>
      <p:grpSpPr>
        <a:xfrm>
          <a:off x="0" y="0"/>
          <a:ext cx="0" cy="0"/>
          <a:chOff x="0" y="0"/>
          <a:chExt cx="0" cy="0"/>
        </a:xfrm>
      </p:grpSpPr>
      <p:sp>
        <p:nvSpPr>
          <p:cNvPr id="106" name="Google Shape;106;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7" name="Google Shape;107;p2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8" name="Google Shape;108;p2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9" name="Google Shape;10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0"/>
        <p:cNvGrpSpPr/>
        <p:nvPr/>
      </p:nvGrpSpPr>
      <p:grpSpPr>
        <a:xfrm>
          <a:off x="0" y="0"/>
          <a:ext cx="0" cy="0"/>
          <a:chOff x="0" y="0"/>
          <a:chExt cx="0" cy="0"/>
        </a:xfrm>
      </p:grpSpPr>
      <p:sp>
        <p:nvSpPr>
          <p:cNvPr id="111" name="Google Shape;111;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2" name="Google Shape;11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with Content &amp; Image">
  <p:cSld name="Title with Content &amp; Image">
    <p:bg>
      <p:bgPr>
        <a:solidFill>
          <a:srgbClr val="FFFFFF"/>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body" idx="1"/>
          </p:nvPr>
        </p:nvSpPr>
        <p:spPr>
          <a:xfrm>
            <a:off x="457200" y="912875"/>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6" name="Google Shape;16;p3"/>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7" name="Google Shape;17;p3"/>
          <p:cNvSpPr txBox="1">
            <a:spLocks noGrp="1"/>
          </p:cNvSpPr>
          <p:nvPr>
            <p:ph type="title"/>
          </p:nvPr>
        </p:nvSpPr>
        <p:spPr>
          <a:xfrm>
            <a:off x="457200" y="304800"/>
            <a:ext cx="8229600" cy="593700"/>
          </a:xfrm>
          <a:prstGeom prst="rect">
            <a:avLst/>
          </a:prstGeom>
          <a:noFill/>
          <a:ln>
            <a:noFill/>
          </a:ln>
        </p:spPr>
        <p:txBody>
          <a:bodyPr spcFirstLastPara="1" wrap="square" lIns="34275" tIns="34275" rIns="34275" bIns="34275" anchor="t" anchorCtr="0">
            <a:noAutofit/>
          </a:bodyPr>
          <a:lstStyle>
            <a:lvl1pPr marR="0" lvl="0" algn="l">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8" name="Google Shape;18;p3"/>
          <p:cNvSpPr txBox="1">
            <a:spLocks noGrp="1"/>
          </p:cNvSpPr>
          <p:nvPr>
            <p:ph type="body" idx="3"/>
          </p:nvPr>
        </p:nvSpPr>
        <p:spPr>
          <a:xfrm>
            <a:off x="457200" y="1714500"/>
            <a:ext cx="4025100" cy="2857500"/>
          </a:xfrm>
          <a:prstGeom prst="rect">
            <a:avLst/>
          </a:prstGeom>
          <a:noFill/>
          <a:ln>
            <a:noFill/>
          </a:ln>
        </p:spPr>
        <p:txBody>
          <a:bodyPr spcFirstLastPara="1" wrap="square" lIns="34275" tIns="34275" rIns="34275" bIns="34275" anchor="ctr" anchorCtr="0">
            <a:noAutofit/>
          </a:bodyPr>
          <a:lstStyle>
            <a:lvl1pPr marL="457200" marR="0" lvl="0" indent="-317500" algn="l">
              <a:lnSpc>
                <a:spcPct val="100000"/>
              </a:lnSpc>
              <a:spcBef>
                <a:spcPts val="700"/>
              </a:spcBef>
              <a:spcAft>
                <a:spcPts val="0"/>
              </a:spcAft>
              <a:buClr>
                <a:srgbClr val="2D3D4A"/>
              </a:buClr>
              <a:buSzPts val="1400"/>
              <a:buFont typeface="Open Sans"/>
              <a:buChar char="•"/>
              <a:defRPr sz="1800" b="0" i="0" u="none" strike="noStrike" cap="none">
                <a:solidFill>
                  <a:srgbClr val="2D3D4A"/>
                </a:solidFill>
                <a:latin typeface="Open Sans"/>
                <a:ea typeface="Open Sans"/>
                <a:cs typeface="Open Sans"/>
                <a:sym typeface="Open Sans"/>
              </a:defRPr>
            </a:lvl1pPr>
            <a:lvl2pPr marL="914400" marR="0" lvl="1" indent="-311150" algn="l">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9" name="Google Shape;19;p3"/>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
        <p:nvSpPr>
          <p:cNvPr id="20" name="Google Shape;20;p3"/>
          <p:cNvSpPr>
            <a:spLocks noGrp="1"/>
          </p:cNvSpPr>
          <p:nvPr>
            <p:ph type="pic" idx="4"/>
          </p:nvPr>
        </p:nvSpPr>
        <p:spPr>
          <a:xfrm>
            <a:off x="4662488" y="1714500"/>
            <a:ext cx="4024200" cy="2857500"/>
          </a:xfrm>
          <a:prstGeom prst="rect">
            <a:avLst/>
          </a:prstGeom>
          <a:noFill/>
          <a:ln>
            <a:noFill/>
          </a:ln>
        </p:spPr>
        <p:txBody>
          <a:bodyPr spcFirstLastPara="1" wrap="square" lIns="34275" tIns="34275" rIns="34275" bIns="34275" anchor="t" anchorCtr="0">
            <a:noAutofit/>
          </a:bodyPr>
          <a:lstStyle>
            <a:lvl1pPr marR="0" lvl="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R="0" lvl="1"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R="0" lvl="2"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R="0" lvl="3"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R="0" lvl="4"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R="0" lvl="5"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R="0" lvl="6"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R="0" lvl="7"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R="0" lvl="8"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3"/>
        <p:cNvGrpSpPr/>
        <p:nvPr/>
      </p:nvGrpSpPr>
      <p:grpSpPr>
        <a:xfrm>
          <a:off x="0" y="0"/>
          <a:ext cx="0" cy="0"/>
          <a:chOff x="0" y="0"/>
          <a:chExt cx="0" cy="0"/>
        </a:xfrm>
      </p:grpSpPr>
      <p:sp>
        <p:nvSpPr>
          <p:cNvPr id="114" name="Google Shape;114;p2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5" name="Google Shape;115;p2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16" name="Google Shape;1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2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19" name="Google Shape;11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0"/>
        <p:cNvGrpSpPr/>
        <p:nvPr/>
      </p:nvGrpSpPr>
      <p:grpSpPr>
        <a:xfrm>
          <a:off x="0" y="0"/>
          <a:ext cx="0" cy="0"/>
          <a:chOff x="0" y="0"/>
          <a:chExt cx="0" cy="0"/>
        </a:xfrm>
      </p:grpSpPr>
      <p:sp>
        <p:nvSpPr>
          <p:cNvPr id="121" name="Google Shape;121;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23" name="Google Shape;123;p2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4" name="Google Shape;124;p2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5" name="Google Shape;125;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6"/>
        <p:cNvGrpSpPr/>
        <p:nvPr/>
      </p:nvGrpSpPr>
      <p:grpSpPr>
        <a:xfrm>
          <a:off x="0" y="0"/>
          <a:ext cx="0" cy="0"/>
          <a:chOff x="0" y="0"/>
          <a:chExt cx="0" cy="0"/>
        </a:xfrm>
      </p:grpSpPr>
      <p:sp>
        <p:nvSpPr>
          <p:cNvPr id="127" name="Google Shape;127;p2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28" name="Google Shape;12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9"/>
        <p:cNvGrpSpPr/>
        <p:nvPr/>
      </p:nvGrpSpPr>
      <p:grpSpPr>
        <a:xfrm>
          <a:off x="0" y="0"/>
          <a:ext cx="0" cy="0"/>
          <a:chOff x="0" y="0"/>
          <a:chExt cx="0" cy="0"/>
        </a:xfrm>
      </p:grpSpPr>
      <p:sp>
        <p:nvSpPr>
          <p:cNvPr id="130" name="Google Shape;130;p3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1" name="Google Shape;131;p3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32" name="Google Shape;13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3"/>
        <p:cNvGrpSpPr/>
        <p:nvPr/>
      </p:nvGrpSpPr>
      <p:grpSpPr>
        <a:xfrm>
          <a:off x="0" y="0"/>
          <a:ext cx="0" cy="0"/>
          <a:chOff x="0" y="0"/>
          <a:chExt cx="0" cy="0"/>
        </a:xfrm>
      </p:grpSpPr>
      <p:sp>
        <p:nvSpPr>
          <p:cNvPr id="134" name="Google Shape;1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gue Light">
  <p:cSld name="Segue Light">
    <p:bg>
      <p:bgPr>
        <a:solidFill>
          <a:srgbClr val="02B3E4"/>
        </a:solid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R="0" lvl="0"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29" name="Google Shape;29;p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FFFFFF"/>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2" name="Google Shape;32;p6"/>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3" name="Google Shape;33;p6"/>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R="0" lvl="0" algn="l">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4" name="Google Shape;34;p6"/>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
        <p:nvSpPr>
          <p:cNvPr id="35" name="Google Shape;35;p6"/>
          <p:cNvSpPr txBox="1">
            <a:spLocks noGrp="1"/>
          </p:cNvSpPr>
          <p:nvPr>
            <p:ph type="body" idx="3"/>
          </p:nvPr>
        </p:nvSpPr>
        <p:spPr>
          <a:xfrm>
            <a:off x="457200" y="1715877"/>
            <a:ext cx="8229600" cy="2857800"/>
          </a:xfrm>
          <a:prstGeom prst="rect">
            <a:avLst/>
          </a:prstGeom>
          <a:noFill/>
          <a:ln>
            <a:noFill/>
          </a:ln>
        </p:spPr>
        <p:txBody>
          <a:bodyPr spcFirstLastPara="1" wrap="square" lIns="34275" tIns="34275" rIns="34275" bIns="34275" anchor="ctr" anchorCtr="0">
            <a:noAutofit/>
          </a:bodyPr>
          <a:lstStyle>
            <a:lvl1pPr marL="457200" marR="0" lvl="0"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gue" type="tx">
  <p:cSld name="TITLE_AND_BODY">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R="0" lvl="0"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46" name="Google Shape;46;p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gue with Subtitle">
  <p:cSld name="Segue with Subtitle">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R="0" lvl="0"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49" name="Google Shape;49;p10"/>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50" name="Google Shape;50;p1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gue with Subtitle Light">
  <p:cSld name="Segue with Subtitle Light">
    <p:bg>
      <p:bgPr>
        <a:solidFill>
          <a:srgbClr val="02B3E4"/>
        </a:solidFill>
        <a:effectLst/>
      </p:bgPr>
    </p:bg>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R="0" lvl="0"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3" name="Google Shape;53;p11"/>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54" name="Google Shape;54;p11"/>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FFFF"/>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457200" y="667978"/>
            <a:ext cx="8229600" cy="2665800"/>
          </a:xfrm>
          <a:prstGeom prst="rect">
            <a:avLst/>
          </a:prstGeom>
          <a:noFill/>
          <a:ln>
            <a:noFill/>
          </a:ln>
        </p:spPr>
        <p:txBody>
          <a:bodyPr spcFirstLastPara="1" wrap="square" lIns="34275" tIns="34275" rIns="34275" bIns="34275" anchor="b" anchorCtr="0">
            <a:noAutofit/>
          </a:bodyPr>
          <a:lstStyle>
            <a:lvl1pPr marR="0" lvl="0" algn="l">
              <a:lnSpc>
                <a:spcPct val="100000"/>
              </a:lnSpc>
              <a:spcBef>
                <a:spcPts val="0"/>
              </a:spcBef>
              <a:spcAft>
                <a:spcPts val="0"/>
              </a:spcAft>
              <a:buClr>
                <a:srgbClr val="2D3D4A"/>
              </a:buClr>
              <a:buSzPts val="500"/>
              <a:buFont typeface="Open Sans"/>
              <a:buNone/>
              <a:defRPr sz="3600" b="0" i="1" u="none" strike="noStrike" cap="none">
                <a:solidFill>
                  <a:srgbClr val="2D3D4A"/>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7" name="Google Shape;57;p12"/>
          <p:cNvSpPr txBox="1">
            <a:spLocks noGrp="1"/>
          </p:cNvSpPr>
          <p:nvPr>
            <p:ph type="body" idx="1"/>
          </p:nvPr>
        </p:nvSpPr>
        <p:spPr>
          <a:xfrm>
            <a:off x="609600" y="3419475"/>
            <a:ext cx="8077200" cy="744900"/>
          </a:xfrm>
          <a:prstGeom prst="rect">
            <a:avLst/>
          </a:prstGeom>
          <a:noFill/>
          <a:ln>
            <a:noFill/>
          </a:ln>
        </p:spPr>
        <p:txBody>
          <a:bodyPr spcFirstLastPara="1" wrap="square" lIns="34275" tIns="34275" rIns="34275" bIns="34275" anchor="t" anchorCtr="0">
            <a:noAutofit/>
          </a:bodyPr>
          <a:lstStyle>
            <a:lvl1pPr marL="457200" marR="0" lvl="0" indent="-228600" algn="l">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58" name="Google Shape;58;p12"/>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p:cSld name="Image">
    <p:bg>
      <p:bgPr>
        <a:solidFill>
          <a:srgbClr val="2D3D4A"/>
        </a:solidFill>
        <a:effectLst/>
      </p:bgPr>
    </p:bg>
    <p:spTree>
      <p:nvGrpSpPr>
        <p:cNvPr id="1" name="Shape 59"/>
        <p:cNvGrpSpPr/>
        <p:nvPr/>
      </p:nvGrpSpPr>
      <p:grpSpPr>
        <a:xfrm>
          <a:off x="0" y="0"/>
          <a:ext cx="0" cy="0"/>
          <a:chOff x="0" y="0"/>
          <a:chExt cx="0" cy="0"/>
        </a:xfrm>
      </p:grpSpPr>
      <p:sp>
        <p:nvSpPr>
          <p:cNvPr id="60" name="Google Shape;60;p13"/>
          <p:cNvSpPr>
            <a:spLocks noGrp="1"/>
          </p:cNvSpPr>
          <p:nvPr>
            <p:ph type="pic" idx="2"/>
          </p:nvPr>
        </p:nvSpPr>
        <p:spPr>
          <a:xfrm>
            <a:off x="0" y="0"/>
            <a:ext cx="9144000" cy="5143500"/>
          </a:xfrm>
          <a:prstGeom prst="rect">
            <a:avLst/>
          </a:prstGeom>
          <a:noFill/>
          <a:ln>
            <a:noFill/>
          </a:ln>
        </p:spPr>
        <p:txBody>
          <a:bodyPr spcFirstLastPara="1" wrap="square" lIns="34275" tIns="34275" rIns="34275" bIns="34275" anchor="t" anchorCtr="0">
            <a:noAutofit/>
          </a:bodyPr>
          <a:lstStyle>
            <a:lvl1pPr marR="0" lvl="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R="0" lvl="1"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R="0" lvl="2"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R="0" lvl="3"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R="0" lvl="4"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R="0" lvl="5"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R="0" lvl="6"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R="0" lvl="7"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R="0" lvl="8"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1" name="Google Shape;61;p1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2.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E3D49"/>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R="0" lvl="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R="0" lvl="1"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614363" y="2662238"/>
            <a:ext cx="79152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92" name="Google Shape;92;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93" name="Google Shape;93;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theplot.io/"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app.theplot.io/projects/8d2985b6-69d1-4c2d-86fa-339a8a28cea5"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figma.com/proto/F2oTOv9eB71a7y6cwVYV7m/Untitled?node-id=1%3A2&amp;scaling=scale-down&amp;page-id=0%3A1&amp;starting-point-node-id=1%3A2"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hyperlink" Target="https://docs.google.com/document/d/1omJCX5FxjIJlfX-XGRcxCdEDHTXCx3oX7eAzzPecci8/edi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hyperlink" Target="https://docs.google.com/document/d/1WFiYuxx4G01JTy7xz_zHen2IT_XoE4ooIEdsdQyMaaQ/edit" TargetMode="Externa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2.png"/><Relationship Id="rId4"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2.png"/><Relationship Id="rId4"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hyperlink" Target="https://docs.google.com/document/d/1E0LKZSz-QBKXwbk2OONvS8aFhiZLEciFzuSIv32Tykw/edi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2"/>
          <p:cNvSpPr txBox="1">
            <a:spLocks noGrp="1"/>
          </p:cNvSpPr>
          <p:nvPr>
            <p:ph type="title"/>
          </p:nvPr>
        </p:nvSpPr>
        <p:spPr>
          <a:xfrm>
            <a:off x="457200" y="834727"/>
            <a:ext cx="8229600" cy="1389300"/>
          </a:xfrm>
          <a:prstGeom prst="rect">
            <a:avLst/>
          </a:prstGeom>
          <a:noFill/>
          <a:ln>
            <a:noFill/>
          </a:ln>
        </p:spPr>
        <p:txBody>
          <a:bodyPr spcFirstLastPara="1" wrap="square" lIns="0" tIns="0" rIns="0" bIns="0" anchor="b" anchorCtr="0">
            <a:noAutofit/>
          </a:bodyPr>
          <a:lstStyle/>
          <a:p>
            <a:pPr marL="0" marR="0" lvl="0" indent="0" algn="l" rtl="0">
              <a:lnSpc>
                <a:spcPct val="120000"/>
              </a:lnSpc>
              <a:spcBef>
                <a:spcPts val="0"/>
              </a:spcBef>
              <a:spcAft>
                <a:spcPts val="0"/>
              </a:spcAft>
              <a:buClr>
                <a:srgbClr val="FFFFFF"/>
              </a:buClr>
              <a:buSzPts val="500"/>
              <a:buFont typeface="Open Sans"/>
              <a:buNone/>
            </a:pPr>
            <a:r>
              <a:rPr lang="en" dirty="0"/>
              <a:t>GradLink</a:t>
            </a:r>
            <a:endParaRPr sz="500" dirty="0"/>
          </a:p>
        </p:txBody>
      </p:sp>
      <p:sp>
        <p:nvSpPr>
          <p:cNvPr id="140" name="Google Shape;140;p32"/>
          <p:cNvSpPr txBox="1">
            <a:spLocks noGrp="1"/>
          </p:cNvSpPr>
          <p:nvPr>
            <p:ph type="body" idx="1"/>
          </p:nvPr>
        </p:nvSpPr>
        <p:spPr>
          <a:xfrm>
            <a:off x="457200" y="2195525"/>
            <a:ext cx="5900700" cy="1858500"/>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9CBDD8"/>
              </a:buClr>
              <a:buSzPts val="500"/>
              <a:buFont typeface="Open Sans"/>
              <a:buNone/>
            </a:pPr>
            <a:r>
              <a:rPr lang="en" dirty="0"/>
              <a:t>Design Sprint</a:t>
            </a:r>
            <a:endParaRPr b="1" dirty="0"/>
          </a:p>
          <a:p>
            <a:pPr marL="0" marR="0" lvl="0" indent="0" algn="l" rtl="0">
              <a:lnSpc>
                <a:spcPct val="131250"/>
              </a:lnSpc>
              <a:spcBef>
                <a:spcPts val="0"/>
              </a:spcBef>
              <a:spcAft>
                <a:spcPts val="0"/>
              </a:spcAft>
              <a:buClr>
                <a:srgbClr val="9CBDD8"/>
              </a:buClr>
              <a:buSzPts val="500"/>
              <a:buFont typeface="Open Sans"/>
              <a:buNone/>
            </a:pPr>
            <a:endParaRPr b="1" dirty="0"/>
          </a:p>
          <a:p>
            <a:pPr marL="0" marR="0" lvl="0" indent="0" algn="l" rtl="0">
              <a:lnSpc>
                <a:spcPct val="131250"/>
              </a:lnSpc>
              <a:spcBef>
                <a:spcPts val="0"/>
              </a:spcBef>
              <a:spcAft>
                <a:spcPts val="0"/>
              </a:spcAft>
              <a:buClr>
                <a:srgbClr val="9CBDD8"/>
              </a:buClr>
              <a:buSzPts val="500"/>
              <a:buFont typeface="Open Sans"/>
              <a:buNone/>
            </a:pPr>
            <a:endParaRPr b="1" dirty="0"/>
          </a:p>
          <a:p>
            <a:pPr marL="0" marR="0" lvl="0" indent="0" algn="l" rtl="0">
              <a:lnSpc>
                <a:spcPct val="131250"/>
              </a:lnSpc>
              <a:spcBef>
                <a:spcPts val="0"/>
              </a:spcBef>
              <a:spcAft>
                <a:spcPts val="0"/>
              </a:spcAft>
              <a:buClr>
                <a:srgbClr val="9CBDD8"/>
              </a:buClr>
              <a:buSzPts val="500"/>
              <a:buFont typeface="Open Sans"/>
              <a:buNone/>
            </a:pPr>
            <a:r>
              <a:rPr lang="en" b="1" dirty="0"/>
              <a:t>Product Manager: Vanessa Lam</a:t>
            </a:r>
            <a:endParaRPr b="1" dirty="0"/>
          </a:p>
          <a:p>
            <a:pPr marL="0" marR="0" lvl="0" indent="0" algn="l" rtl="0">
              <a:lnSpc>
                <a:spcPct val="131250"/>
              </a:lnSpc>
              <a:spcBef>
                <a:spcPts val="0"/>
              </a:spcBef>
              <a:spcAft>
                <a:spcPts val="0"/>
              </a:spcAft>
              <a:buClr>
                <a:srgbClr val="9CBDD8"/>
              </a:buClr>
              <a:buSzPts val="500"/>
              <a:buFont typeface="Open Sans"/>
              <a:buNone/>
            </a:pPr>
            <a:endParaRPr sz="500" dirty="0"/>
          </a:p>
        </p:txBody>
      </p:sp>
      <p:sp>
        <p:nvSpPr>
          <p:cNvPr id="141" name="Google Shape;141;p32"/>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SzPts val="500"/>
              <a:buFont typeface="Open Sans"/>
              <a:buNone/>
            </a:pPr>
            <a:r>
              <a:rPr lang="en" sz="700" b="0" i="0" u="none" strike="noStrike" cap="none">
                <a:solidFill>
                  <a:srgbClr val="7D97AD"/>
                </a:solidFill>
                <a:latin typeface="Open Sans"/>
                <a:ea typeface="Open Sans"/>
                <a:cs typeface="Open Sans"/>
                <a:sym typeface="Open Sans"/>
              </a:rPr>
              <a:t>© 2019 Udacity.  All rights reserved.</a:t>
            </a:r>
            <a:endParaRPr sz="500"/>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1DFDA7F-7CD6-49BC-A76E-DF4C6640E176}"/>
              </a:ext>
            </a:extLst>
          </p:cNvPr>
          <p:cNvSpPr>
            <a:spLocks noGrp="1"/>
          </p:cNvSpPr>
          <p:nvPr>
            <p:ph type="body" idx="2"/>
          </p:nvPr>
        </p:nvSpPr>
        <p:spPr/>
        <p:txBody>
          <a:bodyPr/>
          <a:lstStyle/>
          <a:p>
            <a:endParaRPr lang="en-AU"/>
          </a:p>
        </p:txBody>
      </p:sp>
      <p:sp>
        <p:nvSpPr>
          <p:cNvPr id="4" name="Title 3">
            <a:extLst>
              <a:ext uri="{FF2B5EF4-FFF2-40B4-BE49-F238E27FC236}">
                <a16:creationId xmlns:a16="http://schemas.microsoft.com/office/drawing/2014/main" id="{8ED20AB3-0A6A-4210-8D42-130714A6A7C6}"/>
              </a:ext>
            </a:extLst>
          </p:cNvPr>
          <p:cNvSpPr>
            <a:spLocks noGrp="1"/>
          </p:cNvSpPr>
          <p:nvPr>
            <p:ph type="title"/>
          </p:nvPr>
        </p:nvSpPr>
        <p:spPr/>
        <p:txBody>
          <a:bodyPr/>
          <a:lstStyle/>
          <a:p>
            <a:r>
              <a:rPr lang="en-AU" dirty="0"/>
              <a:t>Channels</a:t>
            </a:r>
          </a:p>
        </p:txBody>
      </p:sp>
      <p:sp>
        <p:nvSpPr>
          <p:cNvPr id="6" name="Google Shape;209;p40">
            <a:extLst>
              <a:ext uri="{FF2B5EF4-FFF2-40B4-BE49-F238E27FC236}">
                <a16:creationId xmlns:a16="http://schemas.microsoft.com/office/drawing/2014/main" id="{4349B049-E84A-4CDF-A541-A39369070981}"/>
              </a:ext>
            </a:extLst>
          </p:cNvPr>
          <p:cNvSpPr/>
          <p:nvPr/>
        </p:nvSpPr>
        <p:spPr>
          <a:xfrm>
            <a:off x="457200" y="1424449"/>
            <a:ext cx="1010100" cy="1010100"/>
          </a:xfrm>
          <a:prstGeom prst="foldedCorner">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support users in submitting a job application?</a:t>
            </a:r>
            <a:endParaRPr sz="1000" b="0" i="0" u="none" strike="noStrike" cap="none" dirty="0">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6CBE1FAF-0D2D-4ECD-BE6E-97C2DA575CFB}"/>
              </a:ext>
            </a:extLst>
          </p:cNvPr>
          <p:cNvSpPr txBox="1"/>
          <p:nvPr/>
        </p:nvSpPr>
        <p:spPr>
          <a:xfrm>
            <a:off x="894304" y="1008336"/>
            <a:ext cx="2808514" cy="307777"/>
          </a:xfrm>
          <a:prstGeom prst="rect">
            <a:avLst/>
          </a:prstGeom>
          <a:noFill/>
        </p:spPr>
        <p:txBody>
          <a:bodyPr wrap="square" rtlCol="0">
            <a:spAutoFit/>
          </a:bodyPr>
          <a:lstStyle/>
          <a:p>
            <a:r>
              <a:rPr lang="en-AU" dirty="0"/>
              <a:t>Application Support Channels</a:t>
            </a:r>
          </a:p>
        </p:txBody>
      </p:sp>
      <p:sp>
        <p:nvSpPr>
          <p:cNvPr id="8" name="Google Shape;214;p40">
            <a:extLst>
              <a:ext uri="{FF2B5EF4-FFF2-40B4-BE49-F238E27FC236}">
                <a16:creationId xmlns:a16="http://schemas.microsoft.com/office/drawing/2014/main" id="{986013D3-D074-4D03-8942-1B5A66E7274C}"/>
              </a:ext>
            </a:extLst>
          </p:cNvPr>
          <p:cNvSpPr/>
          <p:nvPr/>
        </p:nvSpPr>
        <p:spPr>
          <a:xfrm>
            <a:off x="4616363" y="1424449"/>
            <a:ext cx="1010100" cy="1010100"/>
          </a:xfrm>
          <a:prstGeom prst="foldedCorner">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make learning more assessable to students? </a:t>
            </a:r>
          </a:p>
        </p:txBody>
      </p:sp>
      <p:sp>
        <p:nvSpPr>
          <p:cNvPr id="9" name="TextBox 8">
            <a:extLst>
              <a:ext uri="{FF2B5EF4-FFF2-40B4-BE49-F238E27FC236}">
                <a16:creationId xmlns:a16="http://schemas.microsoft.com/office/drawing/2014/main" id="{70929929-3AA8-4608-BFF9-3499030A0B36}"/>
              </a:ext>
            </a:extLst>
          </p:cNvPr>
          <p:cNvSpPr txBox="1"/>
          <p:nvPr/>
        </p:nvSpPr>
        <p:spPr>
          <a:xfrm>
            <a:off x="5948624" y="1008335"/>
            <a:ext cx="1189749" cy="307777"/>
          </a:xfrm>
          <a:prstGeom prst="rect">
            <a:avLst/>
          </a:prstGeom>
          <a:noFill/>
        </p:spPr>
        <p:txBody>
          <a:bodyPr wrap="none" rtlCol="0">
            <a:spAutoFit/>
          </a:bodyPr>
          <a:lstStyle/>
          <a:p>
            <a:r>
              <a:rPr lang="en-AU" dirty="0"/>
              <a:t>Partnerships</a:t>
            </a:r>
          </a:p>
        </p:txBody>
      </p:sp>
      <p:sp>
        <p:nvSpPr>
          <p:cNvPr id="10" name="Google Shape;214;p40">
            <a:extLst>
              <a:ext uri="{FF2B5EF4-FFF2-40B4-BE49-F238E27FC236}">
                <a16:creationId xmlns:a16="http://schemas.microsoft.com/office/drawing/2014/main" id="{A14E5B4B-C6D3-4210-801C-30230DBEF13F}"/>
              </a:ext>
            </a:extLst>
          </p:cNvPr>
          <p:cNvSpPr/>
          <p:nvPr/>
        </p:nvSpPr>
        <p:spPr>
          <a:xfrm>
            <a:off x="5721002" y="1418093"/>
            <a:ext cx="1010100" cy="1010100"/>
          </a:xfrm>
          <a:prstGeom prst="foldedCorner">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increase employment opportunities for users?</a:t>
            </a:r>
          </a:p>
        </p:txBody>
      </p:sp>
      <p:sp>
        <p:nvSpPr>
          <p:cNvPr id="11" name="Google Shape;214;p40">
            <a:extLst>
              <a:ext uri="{FF2B5EF4-FFF2-40B4-BE49-F238E27FC236}">
                <a16:creationId xmlns:a16="http://schemas.microsoft.com/office/drawing/2014/main" id="{60784E23-91D9-4F2F-9A87-255EB62DB181}"/>
              </a:ext>
            </a:extLst>
          </p:cNvPr>
          <p:cNvSpPr/>
          <p:nvPr/>
        </p:nvSpPr>
        <p:spPr>
          <a:xfrm>
            <a:off x="6825641" y="1418093"/>
            <a:ext cx="1010100" cy="1010100"/>
          </a:xfrm>
          <a:prstGeom prst="foldedCorner">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promote learning opportunities to students? </a:t>
            </a:r>
          </a:p>
        </p:txBody>
      </p:sp>
      <p:sp>
        <p:nvSpPr>
          <p:cNvPr id="12" name="Google Shape;214;p40">
            <a:extLst>
              <a:ext uri="{FF2B5EF4-FFF2-40B4-BE49-F238E27FC236}">
                <a16:creationId xmlns:a16="http://schemas.microsoft.com/office/drawing/2014/main" id="{81594672-7024-49E1-B61B-88AE5113D8FF}"/>
              </a:ext>
            </a:extLst>
          </p:cNvPr>
          <p:cNvSpPr/>
          <p:nvPr/>
        </p:nvSpPr>
        <p:spPr>
          <a:xfrm>
            <a:off x="4616363" y="2571750"/>
            <a:ext cx="1010100" cy="1010100"/>
          </a:xfrm>
          <a:prstGeom prst="foldedCorner">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generate more job listings for users?</a:t>
            </a:r>
            <a:endParaRPr lang="en-AU"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p:txBody>
      </p:sp>
      <p:sp>
        <p:nvSpPr>
          <p:cNvPr id="13" name="Google Shape;214;p40">
            <a:extLst>
              <a:ext uri="{FF2B5EF4-FFF2-40B4-BE49-F238E27FC236}">
                <a16:creationId xmlns:a16="http://schemas.microsoft.com/office/drawing/2014/main" id="{BB11912C-1E90-4C0A-937F-F0D6EC3D778B}"/>
              </a:ext>
            </a:extLst>
          </p:cNvPr>
          <p:cNvSpPr/>
          <p:nvPr/>
        </p:nvSpPr>
        <p:spPr>
          <a:xfrm>
            <a:off x="5721002" y="2571750"/>
            <a:ext cx="1010100" cy="1010100"/>
          </a:xfrm>
          <a:prstGeom prst="foldedCorner">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make it easier for students to find mentors?</a:t>
            </a:r>
            <a:endParaRPr lang="en-AU" sz="1000" b="0" i="0" u="none" strike="noStrike" cap="none" dirty="0">
              <a:solidFill>
                <a:srgbClr val="000000"/>
              </a:solidFill>
              <a:latin typeface="Arial"/>
              <a:ea typeface="Arial"/>
              <a:cs typeface="Arial"/>
              <a:sym typeface="Arial"/>
            </a:endParaRPr>
          </a:p>
        </p:txBody>
      </p:sp>
      <p:sp>
        <p:nvSpPr>
          <p:cNvPr id="14" name="Google Shape;214;p40">
            <a:extLst>
              <a:ext uri="{FF2B5EF4-FFF2-40B4-BE49-F238E27FC236}">
                <a16:creationId xmlns:a16="http://schemas.microsoft.com/office/drawing/2014/main" id="{45BC5319-724D-4FD3-8FEC-084AC989315A}"/>
              </a:ext>
            </a:extLst>
          </p:cNvPr>
          <p:cNvSpPr/>
          <p:nvPr/>
        </p:nvSpPr>
        <p:spPr>
          <a:xfrm>
            <a:off x="6825641" y="2571750"/>
            <a:ext cx="1010100" cy="1010100"/>
          </a:xfrm>
          <a:prstGeom prst="foldedCorner">
            <a:avLst>
              <a:gd name="adj" fmla="val 16667"/>
            </a:avLst>
          </a:prstGeom>
          <a:solidFill>
            <a:srgbClr val="BFD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support employers in finding the right candidate?</a:t>
            </a:r>
          </a:p>
        </p:txBody>
      </p:sp>
      <p:sp>
        <p:nvSpPr>
          <p:cNvPr id="17" name="Google Shape;210;p40">
            <a:extLst>
              <a:ext uri="{FF2B5EF4-FFF2-40B4-BE49-F238E27FC236}">
                <a16:creationId xmlns:a16="http://schemas.microsoft.com/office/drawing/2014/main" id="{4F653A66-02EF-42FC-9C8E-B35B2BBEE565}"/>
              </a:ext>
            </a:extLst>
          </p:cNvPr>
          <p:cNvSpPr/>
          <p:nvPr/>
        </p:nvSpPr>
        <p:spPr>
          <a:xfrm>
            <a:off x="1561839" y="1424449"/>
            <a:ext cx="1010100" cy="1010100"/>
          </a:xfrm>
          <a:prstGeom prst="foldedCorner">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0" i="0" u="none" strike="noStrike" cap="none" dirty="0">
                <a:solidFill>
                  <a:srgbClr val="000000"/>
                </a:solidFill>
                <a:latin typeface="Arial"/>
                <a:ea typeface="Arial"/>
                <a:cs typeface="Arial"/>
                <a:sym typeface="Arial"/>
              </a:rPr>
              <a:t>How might we make users feel confident that they are applying for a role correctly? </a:t>
            </a:r>
            <a:endParaRPr sz="900" b="0" i="0" u="none" strike="noStrike" cap="none" dirty="0">
              <a:solidFill>
                <a:srgbClr val="000000"/>
              </a:solidFill>
              <a:latin typeface="Arial"/>
              <a:ea typeface="Arial"/>
              <a:cs typeface="Arial"/>
              <a:sym typeface="Arial"/>
            </a:endParaRPr>
          </a:p>
        </p:txBody>
      </p:sp>
      <p:sp>
        <p:nvSpPr>
          <p:cNvPr id="18" name="Google Shape;214;p40">
            <a:extLst>
              <a:ext uri="{FF2B5EF4-FFF2-40B4-BE49-F238E27FC236}">
                <a16:creationId xmlns:a16="http://schemas.microsoft.com/office/drawing/2014/main" id="{08E7571C-9440-4DD2-9C04-21F9C4C40B71}"/>
              </a:ext>
            </a:extLst>
          </p:cNvPr>
          <p:cNvSpPr/>
          <p:nvPr/>
        </p:nvSpPr>
        <p:spPr>
          <a:xfrm>
            <a:off x="2692718" y="1424449"/>
            <a:ext cx="1010100" cy="1010100"/>
          </a:xfrm>
          <a:prstGeom prst="foldedCorner">
            <a:avLst>
              <a:gd name="adj" fmla="val 16667"/>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dirty="0"/>
              <a:t> increase user application success rate?</a:t>
            </a:r>
            <a:endParaRPr lang="en-AU"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p:txBody>
      </p:sp>
      <p:sp>
        <p:nvSpPr>
          <p:cNvPr id="19" name="Google Shape;214;p40">
            <a:extLst>
              <a:ext uri="{FF2B5EF4-FFF2-40B4-BE49-F238E27FC236}">
                <a16:creationId xmlns:a16="http://schemas.microsoft.com/office/drawing/2014/main" id="{05346A99-EEBA-487D-B54D-D8AA1D9985BF}"/>
              </a:ext>
            </a:extLst>
          </p:cNvPr>
          <p:cNvSpPr/>
          <p:nvPr/>
        </p:nvSpPr>
        <p:spPr>
          <a:xfrm>
            <a:off x="457200" y="2571750"/>
            <a:ext cx="1010100" cy="1010100"/>
          </a:xfrm>
          <a:prstGeom prst="foldedCorner">
            <a:avLst>
              <a:gd name="adj" fmla="val 16667"/>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800" b="0" i="0" u="none" strike="noStrike" cap="none" dirty="0">
                <a:solidFill>
                  <a:srgbClr val="000000"/>
                </a:solidFill>
                <a:latin typeface="Arial"/>
                <a:ea typeface="Arial"/>
                <a:cs typeface="Arial"/>
                <a:sym typeface="Arial"/>
              </a:rPr>
              <a:t>How might we foster a comminity network for students to reach out</a:t>
            </a:r>
            <a:r>
              <a:rPr lang="en-AU" sz="800" dirty="0"/>
              <a:t> for help?</a:t>
            </a:r>
            <a:endParaRPr lang="en-AU" sz="800" b="0" i="0" u="none" strike="noStrike" cap="none" dirty="0">
              <a:solidFill>
                <a:srgbClr val="000000"/>
              </a:solidFill>
              <a:latin typeface="Arial"/>
              <a:ea typeface="Arial"/>
              <a:cs typeface="Arial"/>
              <a:sym typeface="Arial"/>
            </a:endParaRPr>
          </a:p>
        </p:txBody>
      </p:sp>
      <p:sp>
        <p:nvSpPr>
          <p:cNvPr id="20" name="Google Shape;214;p40">
            <a:extLst>
              <a:ext uri="{FF2B5EF4-FFF2-40B4-BE49-F238E27FC236}">
                <a16:creationId xmlns:a16="http://schemas.microsoft.com/office/drawing/2014/main" id="{3A2D383F-ED66-49EF-B145-025CE272CEF9}"/>
              </a:ext>
            </a:extLst>
          </p:cNvPr>
          <p:cNvSpPr/>
          <p:nvPr/>
        </p:nvSpPr>
        <p:spPr>
          <a:xfrm>
            <a:off x="1561839" y="2571750"/>
            <a:ext cx="1010100" cy="1010100"/>
          </a:xfrm>
          <a:prstGeom prst="foldedCorner">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0" i="0" u="none" strike="noStrike" cap="none" dirty="0">
                <a:solidFill>
                  <a:srgbClr val="000000"/>
                </a:solidFill>
                <a:latin typeface="Arial"/>
                <a:ea typeface="Arial"/>
                <a:cs typeface="Arial"/>
                <a:sym typeface="Arial"/>
              </a:rPr>
              <a:t>How might we create a supportive network for students to ask questions?</a:t>
            </a:r>
            <a:endParaRPr lang="en-AU" sz="9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25429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170CFA-7974-455D-8A03-405E2605D9CE}"/>
              </a:ext>
            </a:extLst>
          </p:cNvPr>
          <p:cNvSpPr>
            <a:spLocks noGrp="1"/>
          </p:cNvSpPr>
          <p:nvPr>
            <p:ph type="body" idx="2"/>
          </p:nvPr>
        </p:nvSpPr>
        <p:spPr/>
        <p:txBody>
          <a:bodyPr/>
          <a:lstStyle/>
          <a:p>
            <a:endParaRPr lang="en-AU"/>
          </a:p>
        </p:txBody>
      </p:sp>
      <p:sp>
        <p:nvSpPr>
          <p:cNvPr id="4" name="Title 3">
            <a:extLst>
              <a:ext uri="{FF2B5EF4-FFF2-40B4-BE49-F238E27FC236}">
                <a16:creationId xmlns:a16="http://schemas.microsoft.com/office/drawing/2014/main" id="{CE70C6B1-3AD0-4298-8FB7-F8FB0201C512}"/>
              </a:ext>
            </a:extLst>
          </p:cNvPr>
          <p:cNvSpPr>
            <a:spLocks noGrp="1"/>
          </p:cNvSpPr>
          <p:nvPr>
            <p:ph type="title"/>
          </p:nvPr>
        </p:nvSpPr>
        <p:spPr/>
        <p:txBody>
          <a:bodyPr/>
          <a:lstStyle/>
          <a:p>
            <a:r>
              <a:rPr lang="en-AU" dirty="0"/>
              <a:t>Feedback</a:t>
            </a:r>
          </a:p>
        </p:txBody>
      </p:sp>
      <p:sp>
        <p:nvSpPr>
          <p:cNvPr id="6" name="Google Shape;213;p40">
            <a:extLst>
              <a:ext uri="{FF2B5EF4-FFF2-40B4-BE49-F238E27FC236}">
                <a16:creationId xmlns:a16="http://schemas.microsoft.com/office/drawing/2014/main" id="{4C8A0E0B-BB3A-4149-A1A4-B98FA9A00430}"/>
              </a:ext>
            </a:extLst>
          </p:cNvPr>
          <p:cNvSpPr/>
          <p:nvPr/>
        </p:nvSpPr>
        <p:spPr>
          <a:xfrm>
            <a:off x="457200" y="1472084"/>
            <a:ext cx="1010100" cy="1010100"/>
          </a:xfrm>
          <a:prstGeom prst="foldedCorner">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increase user job satisfaction?</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p:txBody>
      </p:sp>
      <p:sp>
        <p:nvSpPr>
          <p:cNvPr id="7" name="Google Shape;214;p40">
            <a:extLst>
              <a:ext uri="{FF2B5EF4-FFF2-40B4-BE49-F238E27FC236}">
                <a16:creationId xmlns:a16="http://schemas.microsoft.com/office/drawing/2014/main" id="{432117E8-7F65-4C74-B4D9-B20CB29D1A57}"/>
              </a:ext>
            </a:extLst>
          </p:cNvPr>
          <p:cNvSpPr/>
          <p:nvPr/>
        </p:nvSpPr>
        <p:spPr>
          <a:xfrm>
            <a:off x="4572000" y="1472083"/>
            <a:ext cx="1010100" cy="1010100"/>
          </a:xfrm>
          <a:prstGeom prst="foldedCorner">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support employers needs and expectations? </a:t>
            </a:r>
            <a:endParaRPr lang="en-AU" sz="1000" b="0" i="0" u="none" strike="noStrike" cap="none" dirty="0">
              <a:solidFill>
                <a:srgbClr val="000000"/>
              </a:solidFill>
              <a:latin typeface="Arial"/>
              <a:ea typeface="Arial"/>
              <a:cs typeface="Arial"/>
              <a:sym typeface="Arial"/>
            </a:endParaRPr>
          </a:p>
        </p:txBody>
      </p:sp>
      <p:sp>
        <p:nvSpPr>
          <p:cNvPr id="8" name="TextBox 7">
            <a:extLst>
              <a:ext uri="{FF2B5EF4-FFF2-40B4-BE49-F238E27FC236}">
                <a16:creationId xmlns:a16="http://schemas.microsoft.com/office/drawing/2014/main" id="{5ECD49FD-ADCE-483F-9D09-94B5F435C40C}"/>
              </a:ext>
            </a:extLst>
          </p:cNvPr>
          <p:cNvSpPr txBox="1"/>
          <p:nvPr/>
        </p:nvSpPr>
        <p:spPr>
          <a:xfrm>
            <a:off x="1281165" y="1032153"/>
            <a:ext cx="1636987" cy="307777"/>
          </a:xfrm>
          <a:prstGeom prst="rect">
            <a:avLst/>
          </a:prstGeom>
          <a:noFill/>
        </p:spPr>
        <p:txBody>
          <a:bodyPr wrap="none" rtlCol="0">
            <a:spAutoFit/>
          </a:bodyPr>
          <a:lstStyle/>
          <a:p>
            <a:r>
              <a:rPr lang="en-AU" dirty="0"/>
              <a:t>Student Feedback</a:t>
            </a:r>
          </a:p>
        </p:txBody>
      </p:sp>
      <p:sp>
        <p:nvSpPr>
          <p:cNvPr id="9" name="TextBox 8">
            <a:extLst>
              <a:ext uri="{FF2B5EF4-FFF2-40B4-BE49-F238E27FC236}">
                <a16:creationId xmlns:a16="http://schemas.microsoft.com/office/drawing/2014/main" id="{049E1DB5-9567-4B91-947F-2E841787F537}"/>
              </a:ext>
            </a:extLst>
          </p:cNvPr>
          <p:cNvSpPr txBox="1"/>
          <p:nvPr/>
        </p:nvSpPr>
        <p:spPr>
          <a:xfrm>
            <a:off x="5582100" y="1032153"/>
            <a:ext cx="1776448" cy="307777"/>
          </a:xfrm>
          <a:prstGeom prst="rect">
            <a:avLst/>
          </a:prstGeom>
          <a:noFill/>
        </p:spPr>
        <p:txBody>
          <a:bodyPr wrap="none" rtlCol="0">
            <a:spAutoFit/>
          </a:bodyPr>
          <a:lstStyle/>
          <a:p>
            <a:r>
              <a:rPr lang="en-AU" dirty="0"/>
              <a:t>Employer Feedback</a:t>
            </a:r>
          </a:p>
        </p:txBody>
      </p:sp>
      <p:sp>
        <p:nvSpPr>
          <p:cNvPr id="11" name="Google Shape;214;p40">
            <a:extLst>
              <a:ext uri="{FF2B5EF4-FFF2-40B4-BE49-F238E27FC236}">
                <a16:creationId xmlns:a16="http://schemas.microsoft.com/office/drawing/2014/main" id="{5593DDEC-D88D-4AE0-A00C-15C1DA874694}"/>
              </a:ext>
            </a:extLst>
          </p:cNvPr>
          <p:cNvSpPr/>
          <p:nvPr/>
        </p:nvSpPr>
        <p:spPr>
          <a:xfrm>
            <a:off x="1594608" y="1472083"/>
            <a:ext cx="1010100" cy="1010100"/>
          </a:xfrm>
          <a:prstGeom prst="foldedCorner">
            <a:avLst>
              <a:gd name="adj" fmla="val 16667"/>
            </a:avLst>
          </a:prstGeom>
          <a:solidFill>
            <a:srgbClr val="BFD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evaluate job satisfaction?</a:t>
            </a:r>
            <a:endParaRPr lang="en-AU"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p:txBody>
      </p:sp>
      <p:sp>
        <p:nvSpPr>
          <p:cNvPr id="12" name="Google Shape;214;p40">
            <a:extLst>
              <a:ext uri="{FF2B5EF4-FFF2-40B4-BE49-F238E27FC236}">
                <a16:creationId xmlns:a16="http://schemas.microsoft.com/office/drawing/2014/main" id="{ED770E3F-2241-4991-AF1B-FB73993F449A}"/>
              </a:ext>
            </a:extLst>
          </p:cNvPr>
          <p:cNvSpPr/>
          <p:nvPr/>
        </p:nvSpPr>
        <p:spPr>
          <a:xfrm>
            <a:off x="2732016" y="1472083"/>
            <a:ext cx="1010100" cy="1010100"/>
          </a:xfrm>
          <a:prstGeom prst="foldedCorner">
            <a:avLst>
              <a:gd name="adj" fmla="val 16667"/>
            </a:avLst>
          </a:prstGeom>
          <a:solidFill>
            <a:srgbClr val="BFD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dirty="0"/>
              <a:t> gather user feedback?</a:t>
            </a:r>
            <a:endParaRPr lang="en-AU"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p:txBody>
      </p:sp>
      <p:sp>
        <p:nvSpPr>
          <p:cNvPr id="13" name="Google Shape;214;p40">
            <a:extLst>
              <a:ext uri="{FF2B5EF4-FFF2-40B4-BE49-F238E27FC236}">
                <a16:creationId xmlns:a16="http://schemas.microsoft.com/office/drawing/2014/main" id="{0B34737C-3B06-47D2-976F-1BA43C3C2EDD}"/>
              </a:ext>
            </a:extLst>
          </p:cNvPr>
          <p:cNvSpPr/>
          <p:nvPr/>
        </p:nvSpPr>
        <p:spPr>
          <a:xfrm>
            <a:off x="5725787" y="1472083"/>
            <a:ext cx="1010100" cy="1010100"/>
          </a:xfrm>
          <a:prstGeom prst="foldedCorner">
            <a:avLst>
              <a:gd name="adj" fmla="val 16667"/>
            </a:avLst>
          </a:prstGeom>
          <a:solidFill>
            <a:srgbClr val="BFD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a:t>
            </a:r>
            <a:r>
              <a:rPr lang="en-AU" sz="1000" dirty="0"/>
              <a:t>gather feedback from employees about companies?</a:t>
            </a:r>
            <a:endParaRPr lang="en-AU" sz="1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354842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4"/>
          <p:cNvSpPr txBox="1">
            <a:spLocks noGrp="1"/>
          </p:cNvSpPr>
          <p:nvPr>
            <p:ph type="title"/>
          </p:nvPr>
        </p:nvSpPr>
        <p:spPr>
          <a:xfrm>
            <a:off x="311700" y="216425"/>
            <a:ext cx="8520600" cy="572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a:t>Sprint Focus</a:t>
            </a:r>
            <a:endParaRPr sz="3200"/>
          </a:p>
        </p:txBody>
      </p:sp>
      <p:graphicFrame>
        <p:nvGraphicFramePr>
          <p:cNvPr id="247" name="Google Shape;247;p44"/>
          <p:cNvGraphicFramePr/>
          <p:nvPr>
            <p:extLst>
              <p:ext uri="{D42A27DB-BD31-4B8C-83A1-F6EECF244321}">
                <p14:modId xmlns:p14="http://schemas.microsoft.com/office/powerpoint/2010/main" val="2445571283"/>
              </p:ext>
            </p:extLst>
          </p:nvPr>
        </p:nvGraphicFramePr>
        <p:xfrm>
          <a:off x="952500" y="1350688"/>
          <a:ext cx="7239000" cy="2696877"/>
        </p:xfrm>
        <a:graphic>
          <a:graphicData uri="http://schemas.openxmlformats.org/drawingml/2006/table">
            <a:tbl>
              <a:tblPr>
                <a:noFill/>
                <a:tableStyleId>{FD2BC3FF-C176-4A3E-B035-66DFEBF6BFF7}</a:tableStyleId>
              </a:tblPr>
              <a:tblGrid>
                <a:gridCol w="2171075">
                  <a:extLst>
                    <a:ext uri="{9D8B030D-6E8A-4147-A177-3AD203B41FA5}">
                      <a16:colId xmlns:a16="http://schemas.microsoft.com/office/drawing/2014/main" val="20000"/>
                    </a:ext>
                  </a:extLst>
                </a:gridCol>
                <a:gridCol w="5067925">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Focus</a:t>
                      </a: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15000"/>
                        </a:lnSpc>
                        <a:spcBef>
                          <a:spcPts val="0"/>
                        </a:spcBef>
                        <a:spcAft>
                          <a:spcPts val="0"/>
                        </a:spcAft>
                        <a:buClr>
                          <a:srgbClr val="000000"/>
                        </a:buClr>
                        <a:buSzPts val="1200"/>
                        <a:buFont typeface="Arial"/>
                        <a:buNone/>
                      </a:pPr>
                      <a:r>
                        <a:rPr lang="en-AU" sz="1200" b="1" i="0" u="none" strike="noStrike" cap="none" dirty="0">
                          <a:solidFill>
                            <a:srgbClr val="9E9E9E"/>
                          </a:solidFill>
                          <a:latin typeface="Open Sans"/>
                          <a:ea typeface="Open Sans"/>
                          <a:cs typeface="Open Sans"/>
                          <a:sym typeface="Open Sans"/>
                        </a:rPr>
                        <a:t>Algorithm: Job match </a:t>
                      </a:r>
                      <a:endParaRPr sz="1200" b="1" i="0" u="none" strike="noStrike" cap="none"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0"/>
                  </a:ext>
                </a:extLst>
              </a:tr>
              <a:tr h="448529">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Slide #</a:t>
                      </a: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15000"/>
                        </a:lnSpc>
                        <a:spcBef>
                          <a:spcPts val="0"/>
                        </a:spcBef>
                        <a:spcAft>
                          <a:spcPts val="0"/>
                        </a:spcAft>
                        <a:buClr>
                          <a:srgbClr val="000000"/>
                        </a:buClr>
                        <a:buSzPts val="1200"/>
                        <a:buFont typeface="Arial"/>
                        <a:buNone/>
                      </a:pPr>
                      <a:r>
                        <a:rPr lang="en-AU" sz="1200" u="none" strike="noStrike" cap="none" dirty="0">
                          <a:solidFill>
                            <a:schemeClr val="bg2">
                              <a:lumMod val="60000"/>
                              <a:lumOff val="40000"/>
                            </a:schemeClr>
                          </a:solidFill>
                          <a:latin typeface="Open Sans"/>
                          <a:ea typeface="Open Sans"/>
                          <a:cs typeface="Open Sans"/>
                          <a:sym typeface="Open Sans"/>
                        </a:rPr>
                        <a:t>Slide 8</a:t>
                      </a:r>
                      <a:endParaRPr sz="1200" u="none" strike="noStrike" cap="none" dirty="0">
                        <a:solidFill>
                          <a:schemeClr val="bg2">
                            <a:lumMod val="60000"/>
                            <a:lumOff val="40000"/>
                          </a:schemeClr>
                        </a:solidFill>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I selected this theme because</a:t>
                      </a: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u="none" strike="noStrike" cap="none" dirty="0">
                          <a:solidFill>
                            <a:srgbClr val="9E9E9E"/>
                          </a:solidFill>
                          <a:latin typeface="Open Sans"/>
                          <a:ea typeface="Open Sans"/>
                          <a:cs typeface="Open Sans"/>
                          <a:sym typeface="Open Sans"/>
                        </a:rPr>
                        <a:t>To create a personalised job recom</a:t>
                      </a:r>
                      <a:r>
                        <a:rPr lang="en-AU" sz="1200" u="none" strike="noStrike" cap="none" dirty="0">
                          <a:solidFill>
                            <a:srgbClr val="9E9E9E"/>
                          </a:solidFill>
                          <a:latin typeface="Open Sans"/>
                          <a:ea typeface="Open Sans"/>
                          <a:cs typeface="Open Sans"/>
                          <a:sym typeface="Open Sans"/>
                        </a:rPr>
                        <a:t>m</a:t>
                      </a:r>
                      <a:r>
                        <a:rPr lang="en" sz="1200" u="none" strike="noStrike" cap="none" dirty="0">
                          <a:solidFill>
                            <a:srgbClr val="9E9E9E"/>
                          </a:solidFill>
                          <a:latin typeface="Open Sans"/>
                          <a:ea typeface="Open Sans"/>
                          <a:cs typeface="Open Sans"/>
                          <a:sym typeface="Open Sans"/>
                        </a:rPr>
                        <a:t>endation service for students, we will first need to focus on creating a job matching algorithm on student preferences, skills and abilities and match it up with jobs. </a:t>
                      </a:r>
                    </a:p>
                    <a:p>
                      <a:pPr marL="0" marR="0" lvl="0" indent="0" algn="l" rtl="0">
                        <a:lnSpc>
                          <a:spcPct val="115000"/>
                        </a:lnSpc>
                        <a:spcBef>
                          <a:spcPts val="0"/>
                        </a:spcBef>
                        <a:spcAft>
                          <a:spcPts val="0"/>
                        </a:spcAft>
                        <a:buClr>
                          <a:srgbClr val="000000"/>
                        </a:buClr>
                        <a:buSzPts val="1200"/>
                        <a:buFont typeface="Arial"/>
                        <a:buNone/>
                      </a:pPr>
                      <a:endParaRPr lang="en" sz="1200" u="none" strike="noStrike" cap="none" dirty="0">
                        <a:solidFill>
                          <a:srgbClr val="9E9E9E"/>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200"/>
                        <a:buFont typeface="Arial"/>
                        <a:buNone/>
                      </a:pPr>
                      <a:r>
                        <a:rPr lang="en" sz="1200" u="none" strike="noStrike" cap="none" dirty="0">
                          <a:solidFill>
                            <a:srgbClr val="9E9E9E"/>
                          </a:solidFill>
                          <a:latin typeface="Open Sans"/>
                          <a:ea typeface="Open Sans"/>
                          <a:cs typeface="Open Sans"/>
                          <a:sym typeface="Open Sans"/>
                        </a:rPr>
                        <a:t>Implementing this theme can provide a real competitive advantage over traditional job seach engines as it will enhance the customer experience and efficiency of searching and attaining a role. </a:t>
                      </a:r>
                      <a:br>
                        <a:rPr lang="en" sz="1200" u="none" strike="noStrike" cap="none" dirty="0">
                          <a:latin typeface="Open Sans"/>
                          <a:ea typeface="Open Sans"/>
                          <a:cs typeface="Open Sans"/>
                          <a:sym typeface="Open Sans"/>
                        </a:rPr>
                      </a:br>
                      <a:endParaRPr sz="1200" u="none" strike="noStrike" cap="none"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5"/>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SzPts val="500"/>
              <a:buFont typeface="Open Sans"/>
              <a:buNone/>
            </a:pPr>
            <a:r>
              <a:rPr lang="en"/>
              <a:t>Define</a:t>
            </a:r>
            <a:endParaRPr sz="500"/>
          </a:p>
        </p:txBody>
      </p:sp>
      <p:sp>
        <p:nvSpPr>
          <p:cNvPr id="253" name="Google Shape;253;p45"/>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Open Sans"/>
                <a:ea typeface="Open Sans"/>
                <a:cs typeface="Open Sans"/>
                <a:sym typeface="Open Sans"/>
              </a:rPr>
              <a:t>With an understanding of the problem space, create focus and align on specific outcomes for the Design Sprint </a:t>
            </a:r>
            <a:endParaRPr sz="1400" b="0" i="0" u="none" strike="noStrike" cap="non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7"/>
          <p:cNvSpPr txBox="1">
            <a:spLocks noGrp="1"/>
          </p:cNvSpPr>
          <p:nvPr>
            <p:ph type="title"/>
          </p:nvPr>
        </p:nvSpPr>
        <p:spPr>
          <a:xfrm>
            <a:off x="457200" y="304800"/>
            <a:ext cx="8229600" cy="593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dirty="0">
                <a:solidFill>
                  <a:schemeClr val="tx2">
                    <a:lumMod val="10000"/>
                  </a:schemeClr>
                </a:solidFill>
              </a:rPr>
              <a:t>LinkedIn launches GradLink App to tackle unemployment rates for graduates</a:t>
            </a:r>
            <a:endParaRPr sz="3200" dirty="0">
              <a:solidFill>
                <a:schemeClr val="tx2">
                  <a:lumMod val="10000"/>
                </a:schemeClr>
              </a:solidFill>
            </a:endParaRPr>
          </a:p>
        </p:txBody>
      </p:sp>
      <p:sp>
        <p:nvSpPr>
          <p:cNvPr id="269" name="Google Shape;269;p47"/>
          <p:cNvSpPr txBox="1">
            <a:spLocks noGrp="1"/>
          </p:cNvSpPr>
          <p:nvPr>
            <p:ph type="body" idx="1"/>
          </p:nvPr>
        </p:nvSpPr>
        <p:spPr>
          <a:xfrm>
            <a:off x="311700" y="1532373"/>
            <a:ext cx="8520600" cy="3542901"/>
          </a:xfrm>
          <a:prstGeom prst="rect">
            <a:avLst/>
          </a:prstGeom>
          <a:noFill/>
          <a:ln>
            <a:noFill/>
          </a:ln>
        </p:spPr>
        <p:txBody>
          <a:bodyPr spcFirstLastPara="1" wrap="square" lIns="34275" tIns="34275" rIns="34275" bIns="34275" anchor="t" anchorCtr="0">
            <a:noAutofit/>
          </a:bodyPr>
          <a:lstStyle/>
          <a:p>
            <a:pPr>
              <a:lnSpc>
                <a:spcPct val="107000"/>
              </a:lnSpc>
              <a:spcAft>
                <a:spcPts val="800"/>
              </a:spcAft>
            </a:pPr>
            <a:r>
              <a:rPr lang="en-AU" sz="1000" b="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GradLink</a:t>
            </a:r>
            <a:r>
              <a:rPr lang="en-AU" sz="10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App offers a </a:t>
            </a:r>
            <a:r>
              <a:rPr lang="en-AU" sz="1000" b="1"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personalised service to help graduates to find their passion, get their foot in the door and succeed in the workforce. </a:t>
            </a:r>
          </a:p>
          <a:p>
            <a:pPr marL="0" lvl="0" indent="0" algn="l" rtl="0">
              <a:lnSpc>
                <a:spcPct val="115000"/>
              </a:lnSpc>
              <a:spcBef>
                <a:spcPts val="700"/>
              </a:spcBef>
              <a:spcAft>
                <a:spcPts val="0"/>
              </a:spcAft>
              <a:buSzPts val="500"/>
              <a:buNone/>
            </a:pPr>
            <a:r>
              <a:rPr lang="en-AU" sz="1000" dirty="0">
                <a:solidFill>
                  <a:schemeClr val="tx2">
                    <a:lumMod val="10000"/>
                  </a:schemeClr>
                </a:solidFill>
              </a:rPr>
              <a:t>The world’s largest professional networking platform, LinkedIn, is launching a new app in an effort to tackle unemployment rates. With </a:t>
            </a:r>
            <a:r>
              <a:rPr lang="en-GB" sz="1000" dirty="0">
                <a:solidFill>
                  <a:schemeClr val="tx2">
                    <a:lumMod val="10000"/>
                  </a:schemeClr>
                </a:solidFill>
              </a:rPr>
              <a:t>19.64 million students currently enrolled in college in the US, and unemployment rates sitting at a staggering rate of 7.2%, the </a:t>
            </a:r>
            <a:r>
              <a:rPr lang="en-GB" sz="1000" dirty="0" err="1">
                <a:solidFill>
                  <a:schemeClr val="tx2">
                    <a:lumMod val="10000"/>
                  </a:schemeClr>
                </a:solidFill>
              </a:rPr>
              <a:t>GradLink</a:t>
            </a:r>
            <a:r>
              <a:rPr lang="en-GB" sz="1000" dirty="0">
                <a:solidFill>
                  <a:schemeClr val="tx2">
                    <a:lumMod val="10000"/>
                  </a:schemeClr>
                </a:solidFill>
              </a:rPr>
              <a:t> app aims to match students and graduates with employment opportunities. </a:t>
            </a:r>
          </a:p>
          <a:p>
            <a:pPr marL="0" lvl="0" indent="0" algn="l" rtl="0">
              <a:lnSpc>
                <a:spcPct val="115000"/>
              </a:lnSpc>
              <a:spcBef>
                <a:spcPts val="700"/>
              </a:spcBef>
              <a:spcAft>
                <a:spcPts val="0"/>
              </a:spcAft>
              <a:buSzPts val="500"/>
              <a:buNone/>
            </a:pPr>
            <a:endParaRPr lang="en-GB" sz="1000" dirty="0">
              <a:solidFill>
                <a:schemeClr val="tx2">
                  <a:lumMod val="10000"/>
                </a:schemeClr>
              </a:solidFill>
            </a:endParaRPr>
          </a:p>
          <a:p>
            <a:pPr marL="0" lvl="0" indent="0" algn="l" rtl="0">
              <a:lnSpc>
                <a:spcPct val="115000"/>
              </a:lnSpc>
              <a:spcBef>
                <a:spcPts val="700"/>
              </a:spcBef>
              <a:spcAft>
                <a:spcPts val="0"/>
              </a:spcAft>
              <a:buSzPts val="500"/>
              <a:buNone/>
            </a:pPr>
            <a:r>
              <a:rPr lang="en-GB" sz="1000" dirty="0" err="1">
                <a:solidFill>
                  <a:schemeClr val="tx2">
                    <a:lumMod val="10000"/>
                  </a:schemeClr>
                </a:solidFill>
              </a:rPr>
              <a:t>GradLink</a:t>
            </a:r>
            <a:r>
              <a:rPr lang="en-GB" sz="1000" dirty="0">
                <a:solidFill>
                  <a:schemeClr val="tx2">
                    <a:lumMod val="10000"/>
                  </a:schemeClr>
                </a:solidFill>
              </a:rPr>
              <a:t> is one of the first apps to provide personalised job recommendations to students based off their skills, preferences and interests. Using it’s innovating algorithm, </a:t>
            </a:r>
            <a:r>
              <a:rPr lang="en-GB" sz="1000" dirty="0" err="1">
                <a:solidFill>
                  <a:schemeClr val="tx2">
                    <a:lumMod val="10000"/>
                  </a:schemeClr>
                </a:solidFill>
              </a:rPr>
              <a:t>GradLink</a:t>
            </a:r>
            <a:r>
              <a:rPr lang="en-GB" sz="1000" dirty="0">
                <a:solidFill>
                  <a:schemeClr val="tx2">
                    <a:lumMod val="10000"/>
                  </a:schemeClr>
                </a:solidFill>
              </a:rPr>
              <a:t> acts as a virtual career guide, suggesting career paths, providing information on job opportunities, company insights, and upskill opportunities to ensure students are well equipped to be the best candidate for the role. Breaking down the barrier between employers and employees, the recruitment process aims to be more transparent with employers able to specify what they are looking which is conversely relayed to the employee. Users will also be able to stay up-to-date with the latest jobs available in the market as well as get help from coaches and mentors through the app. </a:t>
            </a:r>
          </a:p>
          <a:p>
            <a:pPr marL="0" lvl="0" indent="0" algn="l" rtl="0">
              <a:lnSpc>
                <a:spcPct val="115000"/>
              </a:lnSpc>
              <a:spcBef>
                <a:spcPts val="700"/>
              </a:spcBef>
              <a:spcAft>
                <a:spcPts val="0"/>
              </a:spcAft>
              <a:buSzPts val="500"/>
              <a:buNone/>
            </a:pPr>
            <a:endParaRPr lang="en-GB" sz="1000" dirty="0">
              <a:solidFill>
                <a:schemeClr val="tx2">
                  <a:lumMod val="10000"/>
                </a:schemeClr>
              </a:solidFill>
            </a:endParaRPr>
          </a:p>
          <a:p>
            <a:pPr marL="0" lvl="0" indent="0" algn="l" rtl="0">
              <a:lnSpc>
                <a:spcPct val="115000"/>
              </a:lnSpc>
              <a:spcBef>
                <a:spcPts val="700"/>
              </a:spcBef>
              <a:spcAft>
                <a:spcPts val="0"/>
              </a:spcAft>
              <a:buSzPts val="500"/>
              <a:buNone/>
            </a:pPr>
            <a:r>
              <a:rPr lang="en-GB" sz="1000" dirty="0">
                <a:solidFill>
                  <a:schemeClr val="tx2">
                    <a:lumMod val="10000"/>
                  </a:schemeClr>
                </a:solidFill>
              </a:rPr>
              <a:t>Kickstarting a career is now a little less difficult. With apps like </a:t>
            </a:r>
            <a:r>
              <a:rPr lang="en-GB" sz="1000" dirty="0" err="1">
                <a:solidFill>
                  <a:schemeClr val="tx2">
                    <a:lumMod val="10000"/>
                  </a:schemeClr>
                </a:solidFill>
              </a:rPr>
              <a:t>GradLink</a:t>
            </a:r>
            <a:r>
              <a:rPr lang="en-GB" sz="1000" dirty="0">
                <a:solidFill>
                  <a:schemeClr val="tx2">
                    <a:lumMod val="10000"/>
                  </a:schemeClr>
                </a:solidFill>
              </a:rPr>
              <a:t>, students and graduates are given an equal opportunity to succeed in the workforce.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9"/>
          <p:cNvSpPr txBox="1">
            <a:spLocks noGrp="1"/>
          </p:cNvSpPr>
          <p:nvPr>
            <p:ph type="title"/>
          </p:nvPr>
        </p:nvSpPr>
        <p:spPr>
          <a:xfrm>
            <a:off x="311700" y="216425"/>
            <a:ext cx="3061200" cy="572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a:t>Success Metrics</a:t>
            </a:r>
            <a:endParaRPr sz="3200"/>
          </a:p>
        </p:txBody>
      </p:sp>
      <p:graphicFrame>
        <p:nvGraphicFramePr>
          <p:cNvPr id="285" name="Google Shape;285;p49"/>
          <p:cNvGraphicFramePr/>
          <p:nvPr>
            <p:extLst>
              <p:ext uri="{D42A27DB-BD31-4B8C-83A1-F6EECF244321}">
                <p14:modId xmlns:p14="http://schemas.microsoft.com/office/powerpoint/2010/main" val="963853323"/>
              </p:ext>
            </p:extLst>
          </p:nvPr>
        </p:nvGraphicFramePr>
        <p:xfrm>
          <a:off x="265176" y="689800"/>
          <a:ext cx="8686800" cy="4394971"/>
        </p:xfrm>
        <a:graphic>
          <a:graphicData uri="http://schemas.openxmlformats.org/drawingml/2006/table">
            <a:tbl>
              <a:tblPr>
                <a:noFill/>
                <a:tableStyleId>{FD2BC3FF-C176-4A3E-B035-66DFEBF6BFF7}</a:tableStyleId>
              </a:tblPr>
              <a:tblGrid>
                <a:gridCol w="1388000">
                  <a:extLst>
                    <a:ext uri="{9D8B030D-6E8A-4147-A177-3AD203B41FA5}">
                      <a16:colId xmlns:a16="http://schemas.microsoft.com/office/drawing/2014/main" val="20000"/>
                    </a:ext>
                  </a:extLst>
                </a:gridCol>
                <a:gridCol w="2536325">
                  <a:extLst>
                    <a:ext uri="{9D8B030D-6E8A-4147-A177-3AD203B41FA5}">
                      <a16:colId xmlns:a16="http://schemas.microsoft.com/office/drawing/2014/main" val="20001"/>
                    </a:ext>
                  </a:extLst>
                </a:gridCol>
                <a:gridCol w="2341800">
                  <a:extLst>
                    <a:ext uri="{9D8B030D-6E8A-4147-A177-3AD203B41FA5}">
                      <a16:colId xmlns:a16="http://schemas.microsoft.com/office/drawing/2014/main" val="20002"/>
                    </a:ext>
                  </a:extLst>
                </a:gridCol>
                <a:gridCol w="2420675">
                  <a:extLst>
                    <a:ext uri="{9D8B030D-6E8A-4147-A177-3AD203B41FA5}">
                      <a16:colId xmlns:a16="http://schemas.microsoft.com/office/drawing/2014/main" val="20003"/>
                    </a:ext>
                  </a:extLst>
                </a:gridCol>
              </a:tblGrid>
              <a:tr h="3676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FFFFFF"/>
                          </a:solidFill>
                        </a:rPr>
                        <a:t>Goals</a:t>
                      </a: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FFFFFF"/>
                          </a:solidFill>
                        </a:rPr>
                        <a:t>Signals</a:t>
                      </a: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FFFFFF"/>
                          </a:solidFill>
                        </a:rPr>
                        <a:t>Metrics</a:t>
                      </a: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extLst>
                  <a:ext uri="{0D108BD9-81ED-4DB2-BD59-A6C34878D82A}">
                    <a16:rowId xmlns:a16="http://schemas.microsoft.com/office/drawing/2014/main" val="10000"/>
                  </a:ext>
                </a:extLst>
              </a:tr>
              <a:tr h="585050">
                <a:tc>
                  <a:txBody>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Happiness</a:t>
                      </a:r>
                      <a:endParaRPr/>
                    </a:p>
                    <a:p>
                      <a:pPr marL="0" marR="0" lvl="0" indent="0" algn="l" rtl="0">
                        <a:lnSpc>
                          <a:spcPct val="100000"/>
                        </a:lnSpc>
                        <a:spcBef>
                          <a:spcPts val="0"/>
                        </a:spcBef>
                        <a:spcAft>
                          <a:spcPts val="0"/>
                        </a:spcAft>
                        <a:buClr>
                          <a:srgbClr val="000000"/>
                        </a:buClr>
                        <a:buSzPts val="1400"/>
                        <a:buFont typeface="Arial"/>
                        <a:buNone/>
                      </a:pPr>
                      <a:br>
                        <a:rPr lang="en" sz="1400" u="none" strike="noStrike" cap="none">
                          <a:solidFill>
                            <a:srgbClr val="FFFFFF"/>
                          </a:solidFill>
                        </a:rPr>
                      </a:b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User is happy to use the app</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User finds information helpful</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Users job satisfaction increases</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User gets a job </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User gets reward for meeting goals </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Leave app rating</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Leaves feedback on job satisfaction</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Contributes reviews on product</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Reward points assigned to user</a:t>
                      </a: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Time spent on app</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 of  4+ star reviews</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App store reviews</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NPS</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Average # of reward points</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1"/>
                  </a:ext>
                </a:extLst>
              </a:tr>
              <a:tr h="763600">
                <a:tc>
                  <a:txBody>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Engagement</a:t>
                      </a:r>
                      <a:endParaRPr sz="1400" b="0" i="0" u="none" strike="noStrike" cap="none">
                        <a:solidFill>
                          <a:srgbClr val="FFFFFF"/>
                        </a:solidFill>
                        <a:latin typeface="Arial"/>
                        <a:ea typeface="Arial"/>
                        <a:cs typeface="Arial"/>
                        <a:sym typeface="Aria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Explores career opportunities</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Create a career plan</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Mentoring services</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Searching for new roles</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Applying for roles</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Amount of time on app</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Amount of time searching for jobs</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Amount of time on career plan</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Amount of mentoring services </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Number of applications submitted</a:t>
                      </a: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 of visits per user per week</a:t>
                      </a:r>
                    </a:p>
                    <a:p>
                      <a:pPr marL="171450" marR="0" lvl="0" indent="-171450" algn="l"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lang="en-AU" sz="1000" u="none" strike="noStrike" cap="none" dirty="0"/>
                        <a:t>Avg # of amendments on career plan</a:t>
                      </a:r>
                      <a:r>
                        <a:rPr lang="en-GB" sz="1000" u="none" strike="noStrike" cap="none" dirty="0"/>
                        <a:t># people who sign up for mentor services </a:t>
                      </a:r>
                      <a:endParaRPr lang="en-AU" sz="1000" u="none" strike="noStrike" cap="none" dirty="0"/>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 of jobs applied/ viewed</a:t>
                      </a: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2"/>
                  </a:ext>
                </a:extLst>
              </a:tr>
              <a:tr h="49599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FFFFFF"/>
                          </a:solidFill>
                        </a:rPr>
                        <a:t>Adoption</a:t>
                      </a: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AU" sz="1000" u="none" strike="noStrike" cap="none" dirty="0"/>
                        <a:t>Recommendation to friends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AU" sz="1000" u="none" strike="noStrike" cap="none" dirty="0"/>
                        <a:t>New users</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AU" sz="1000" u="none" strike="noStrike" cap="none" dirty="0"/>
                        <a:t>Referral link sent to friends</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AU" sz="1000" u="none" strike="noStrike" cap="none" dirty="0"/>
                        <a:t>Number of app downloads</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AU" sz="1000" u="none" strike="noStrike" cap="none" dirty="0"/>
                        <a:t># app downloads with referral link</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AU" sz="1000" u="none" strike="noStrike" cap="none" dirty="0"/>
                        <a:t># of new users</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3"/>
                  </a:ext>
                </a:extLst>
              </a:tr>
              <a:tr h="668216">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FFFFFF"/>
                          </a:solidFill>
                        </a:rPr>
                        <a:t>Retention</a:t>
                      </a:r>
                      <a:endParaRPr sz="1400"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AU" sz="1000" u="none" strike="noStrike" cap="none" dirty="0"/>
                        <a:t>Subscription to paid features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AU" sz="1000" u="none" strike="noStrike" cap="none" dirty="0"/>
                        <a:t>Users continue to use app</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AU" sz="1000" u="none" strike="noStrike" cap="none" dirty="0"/>
                        <a:t>Subscribe to paid version</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AU" sz="1000" u="none" strike="noStrike" cap="none" dirty="0"/>
                        <a:t>Returning users </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AU" sz="1000" u="none" strike="noStrike" cap="none" dirty="0"/>
                        <a:t>Churn rate</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AU" sz="1000" u="none" strike="noStrike" cap="none" dirty="0"/>
                        <a:t>Subscription renewal rate</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AU" sz="1000" u="none" strike="noStrike" cap="none" dirty="0"/>
                        <a:t>Daily active users</a:t>
                      </a: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4"/>
                  </a:ext>
                </a:extLst>
              </a:tr>
              <a:tr h="7636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FFFFFF"/>
                          </a:solidFill>
                        </a:rPr>
                        <a:t>Task Success</a:t>
                      </a:r>
                      <a:endParaRPr sz="1400"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Reduce abandoned profiles</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Reduce app crashes </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Increase applicant success rate</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Increase job satisfaction rates </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Completed career plan page</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App crash feedback</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Applicant feedback </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 of users with completed career plan</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Avg # of crashes per user</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u="none" strike="noStrike" cap="none" dirty="0"/>
                        <a:t>High ratings on customer feedback for job satisfaction </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86" name="Google Shape;286;p49"/>
          <p:cNvSpPr txBox="1"/>
          <p:nvPr/>
        </p:nvSpPr>
        <p:spPr>
          <a:xfrm>
            <a:off x="3465144" y="24725"/>
            <a:ext cx="5642681" cy="665100"/>
          </a:xfrm>
          <a:prstGeom prst="rect">
            <a:avLst/>
          </a:prstGeom>
          <a:noFill/>
          <a:ln>
            <a:noFill/>
          </a:ln>
        </p:spPr>
        <p:txBody>
          <a:bodyPr spcFirstLastPara="1" wrap="square" lIns="91425" tIns="91425" rIns="91425" bIns="91425" anchor="t" anchorCtr="0">
            <a:noAutofit/>
          </a:bodyPr>
          <a:lstStyle/>
          <a:p>
            <a:pPr marL="171450" marR="0" lvl="0" indent="-171450" algn="l" rtl="0">
              <a:lnSpc>
                <a:spcPct val="100000"/>
              </a:lnSpc>
              <a:spcBef>
                <a:spcPts val="0"/>
              </a:spcBef>
              <a:spcAft>
                <a:spcPts val="0"/>
              </a:spcAft>
              <a:buClr>
                <a:srgbClr val="4F4F4F"/>
              </a:buClr>
              <a:buSzPts val="1200"/>
              <a:buFont typeface="Open Sans"/>
              <a:buChar char="●"/>
            </a:pPr>
            <a:r>
              <a:rPr lang="en" sz="1200" b="0" i="0" u="none" strike="noStrike" cap="none">
                <a:solidFill>
                  <a:srgbClr val="4F4F4F"/>
                </a:solidFill>
                <a:highlight>
                  <a:srgbClr val="FFFFFF"/>
                </a:highlight>
                <a:latin typeface="Open Sans"/>
                <a:ea typeface="Open Sans"/>
                <a:cs typeface="Open Sans"/>
                <a:sym typeface="Open Sans"/>
              </a:rPr>
              <a:t>Set at least two user-centered </a:t>
            </a:r>
            <a:r>
              <a:rPr lang="en" sz="1200" b="0" i="1" u="none" strike="noStrike" cap="none">
                <a:solidFill>
                  <a:srgbClr val="4F4F4F"/>
                </a:solidFill>
                <a:highlight>
                  <a:srgbClr val="FFFFFF"/>
                </a:highlight>
                <a:latin typeface="Open Sans"/>
                <a:ea typeface="Open Sans"/>
                <a:cs typeface="Open Sans"/>
                <a:sym typeface="Open Sans"/>
              </a:rPr>
              <a:t>goals</a:t>
            </a:r>
            <a:endParaRPr sz="1200" b="0" i="1" u="none" strike="noStrike" cap="none">
              <a:solidFill>
                <a:srgbClr val="4F4F4F"/>
              </a:solidFill>
              <a:highlight>
                <a:srgbClr val="FFFFFF"/>
              </a:highlight>
              <a:latin typeface="Open Sans"/>
              <a:ea typeface="Open Sans"/>
              <a:cs typeface="Open Sans"/>
              <a:sym typeface="Open Sans"/>
            </a:endParaRPr>
          </a:p>
          <a:p>
            <a:pPr marL="171450" marR="0" lvl="0" indent="-171450" algn="l" rtl="0">
              <a:lnSpc>
                <a:spcPct val="100000"/>
              </a:lnSpc>
              <a:spcBef>
                <a:spcPts val="0"/>
              </a:spcBef>
              <a:spcAft>
                <a:spcPts val="0"/>
              </a:spcAft>
              <a:buClr>
                <a:srgbClr val="4F4F4F"/>
              </a:buClr>
              <a:buSzPts val="1200"/>
              <a:buFont typeface="Open Sans"/>
              <a:buChar char="●"/>
            </a:pPr>
            <a:r>
              <a:rPr lang="en" sz="1200" b="0" i="0" u="none" strike="noStrike" cap="none">
                <a:solidFill>
                  <a:srgbClr val="4F4F4F"/>
                </a:solidFill>
                <a:highlight>
                  <a:srgbClr val="FFFFFF"/>
                </a:highlight>
                <a:latin typeface="Open Sans"/>
                <a:ea typeface="Open Sans"/>
                <a:cs typeface="Open Sans"/>
                <a:sym typeface="Open Sans"/>
              </a:rPr>
              <a:t>Identify changes in user behavior will </a:t>
            </a:r>
            <a:r>
              <a:rPr lang="en" sz="1200" b="0" i="1" u="none" strike="noStrike" cap="none">
                <a:solidFill>
                  <a:srgbClr val="4F4F4F"/>
                </a:solidFill>
                <a:highlight>
                  <a:srgbClr val="FFFFFF"/>
                </a:highlight>
                <a:latin typeface="Open Sans"/>
                <a:ea typeface="Open Sans"/>
                <a:cs typeface="Open Sans"/>
                <a:sym typeface="Open Sans"/>
              </a:rPr>
              <a:t>signal</a:t>
            </a:r>
            <a:r>
              <a:rPr lang="en" sz="1200" b="0" i="0" u="none" strike="noStrike" cap="none">
                <a:solidFill>
                  <a:srgbClr val="4F4F4F"/>
                </a:solidFill>
                <a:highlight>
                  <a:srgbClr val="FFFFFF"/>
                </a:highlight>
                <a:latin typeface="Open Sans"/>
                <a:ea typeface="Open Sans"/>
                <a:cs typeface="Open Sans"/>
                <a:sym typeface="Open Sans"/>
              </a:rPr>
              <a:t> success in reaching the goal</a:t>
            </a:r>
            <a:endParaRPr sz="1200" b="0" i="0" u="none" strike="noStrike" cap="none">
              <a:solidFill>
                <a:srgbClr val="4F4F4F"/>
              </a:solidFill>
              <a:highlight>
                <a:srgbClr val="FFFFFF"/>
              </a:highlight>
              <a:latin typeface="Open Sans"/>
              <a:ea typeface="Open Sans"/>
              <a:cs typeface="Open Sans"/>
              <a:sym typeface="Open Sans"/>
            </a:endParaRPr>
          </a:p>
          <a:p>
            <a:pPr marL="171450" marR="0" lvl="0" indent="-171450" algn="l" rtl="0">
              <a:lnSpc>
                <a:spcPct val="100000"/>
              </a:lnSpc>
              <a:spcBef>
                <a:spcPts val="0"/>
              </a:spcBef>
              <a:spcAft>
                <a:spcPts val="0"/>
              </a:spcAft>
              <a:buClr>
                <a:srgbClr val="4F4F4F"/>
              </a:buClr>
              <a:buSzPts val="1200"/>
              <a:buFont typeface="Open Sans"/>
              <a:buChar char="●"/>
            </a:pPr>
            <a:r>
              <a:rPr lang="en" sz="1200" b="0" i="0" u="none" strike="noStrike" cap="none">
                <a:solidFill>
                  <a:srgbClr val="4F4F4F"/>
                </a:solidFill>
                <a:highlight>
                  <a:srgbClr val="FFFFFF"/>
                </a:highlight>
                <a:latin typeface="Open Sans"/>
                <a:ea typeface="Open Sans"/>
                <a:cs typeface="Open Sans"/>
                <a:sym typeface="Open Sans"/>
              </a:rPr>
              <a:t>Create a </a:t>
            </a:r>
            <a:r>
              <a:rPr lang="en" sz="1200" b="0" i="1" u="none" strike="noStrike" cap="none">
                <a:solidFill>
                  <a:srgbClr val="4F4F4F"/>
                </a:solidFill>
                <a:highlight>
                  <a:srgbClr val="FFFFFF"/>
                </a:highlight>
                <a:latin typeface="Open Sans"/>
                <a:ea typeface="Open Sans"/>
                <a:cs typeface="Open Sans"/>
                <a:sym typeface="Open Sans"/>
              </a:rPr>
              <a:t>metric</a:t>
            </a:r>
            <a:r>
              <a:rPr lang="en" sz="1200" b="0" i="0" u="none" strike="noStrike" cap="none">
                <a:solidFill>
                  <a:srgbClr val="4F4F4F"/>
                </a:solidFill>
                <a:highlight>
                  <a:srgbClr val="FFFFFF"/>
                </a:highlight>
                <a:latin typeface="Open Sans"/>
                <a:ea typeface="Open Sans"/>
                <a:cs typeface="Open Sans"/>
                <a:sym typeface="Open Sans"/>
              </a:rPr>
              <a:t> to measure each signal</a:t>
            </a:r>
            <a:endParaRPr sz="14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0"/>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SzPts val="500"/>
              <a:buFont typeface="Open Sans"/>
              <a:buNone/>
            </a:pPr>
            <a:r>
              <a:rPr lang="en"/>
              <a:t>Sketch</a:t>
            </a:r>
            <a:endParaRPr sz="500"/>
          </a:p>
        </p:txBody>
      </p:sp>
      <p:sp>
        <p:nvSpPr>
          <p:cNvPr id="292" name="Google Shape;292;p50"/>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Open Sans"/>
                <a:ea typeface="Open Sans"/>
                <a:cs typeface="Open Sans"/>
                <a:sym typeface="Open Sans"/>
              </a:rPr>
              <a:t>Generate tons of ideas, then narrow them down to two in depth solution sketches</a:t>
            </a:r>
            <a:endParaRPr sz="1400" b="0" i="0" u="none" strike="noStrike" cap="non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1"/>
          <p:cNvSpPr txBox="1">
            <a:spLocks noGrp="1"/>
          </p:cNvSpPr>
          <p:nvPr>
            <p:ph type="title"/>
          </p:nvPr>
        </p:nvSpPr>
        <p:spPr>
          <a:xfrm>
            <a:off x="311700" y="216425"/>
            <a:ext cx="8520600" cy="572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a:t>8 Sketches</a:t>
            </a:r>
            <a:endParaRPr sz="3200"/>
          </a:p>
        </p:txBody>
      </p:sp>
      <p:sp>
        <p:nvSpPr>
          <p:cNvPr id="298" name="Google Shape;298;p51"/>
          <p:cNvSpPr txBox="1">
            <a:spLocks noGrp="1"/>
          </p:cNvSpPr>
          <p:nvPr>
            <p:ph type="body" idx="1"/>
          </p:nvPr>
        </p:nvSpPr>
        <p:spPr>
          <a:xfrm>
            <a:off x="311700" y="923875"/>
            <a:ext cx="8520600" cy="4040700"/>
          </a:xfrm>
          <a:prstGeom prst="rect">
            <a:avLst/>
          </a:prstGeom>
          <a:noFill/>
          <a:ln w="38100" cap="flat" cmpd="sng">
            <a:solidFill>
              <a:srgbClr val="000000"/>
            </a:solidFill>
            <a:prstDash val="lgDash"/>
            <a:round/>
            <a:headEnd type="none" w="sm" len="sm"/>
            <a:tailEnd type="none" w="sm" len="sm"/>
          </a:ln>
        </p:spPr>
        <p:txBody>
          <a:bodyPr spcFirstLastPara="1" wrap="square" lIns="34275" tIns="34275" rIns="34275" bIns="34275" anchor="t" anchorCtr="0">
            <a:noAutofit/>
          </a:bodyPr>
          <a:lstStyle/>
          <a:p>
            <a:pPr marL="114300" lvl="0" indent="0" algn="ctr" rtl="0">
              <a:lnSpc>
                <a:spcPct val="115000"/>
              </a:lnSpc>
              <a:spcBef>
                <a:spcPts val="700"/>
              </a:spcBef>
              <a:spcAft>
                <a:spcPts val="0"/>
              </a:spcAft>
              <a:buSzPts val="500"/>
              <a:buNone/>
            </a:pPr>
            <a:endParaRPr sz="1200" dirty="0">
              <a:solidFill>
                <a:srgbClr val="000000"/>
              </a:solidFill>
            </a:endParaRPr>
          </a:p>
          <a:p>
            <a:pPr marL="114300" lvl="0" indent="0" algn="ctr" rtl="0">
              <a:lnSpc>
                <a:spcPct val="115000"/>
              </a:lnSpc>
              <a:spcBef>
                <a:spcPts val="700"/>
              </a:spcBef>
              <a:spcAft>
                <a:spcPts val="0"/>
              </a:spcAft>
              <a:buSzPts val="500"/>
              <a:buNone/>
            </a:pPr>
            <a:endParaRPr sz="1200" dirty="0">
              <a:solidFill>
                <a:srgbClr val="000000"/>
              </a:solidFill>
            </a:endParaRPr>
          </a:p>
          <a:p>
            <a:pPr marL="114300" lvl="0" indent="0" algn="ctr" rtl="0">
              <a:lnSpc>
                <a:spcPct val="115000"/>
              </a:lnSpc>
              <a:spcBef>
                <a:spcPts val="700"/>
              </a:spcBef>
              <a:spcAft>
                <a:spcPts val="0"/>
              </a:spcAft>
              <a:buSzPts val="500"/>
              <a:buNone/>
            </a:pPr>
            <a:endParaRPr sz="1200" dirty="0">
              <a:solidFill>
                <a:srgbClr val="000000"/>
              </a:solidFill>
            </a:endParaRPr>
          </a:p>
          <a:p>
            <a:pPr marL="114300" lvl="0" indent="0" algn="ctr" rtl="0">
              <a:lnSpc>
                <a:spcPct val="115000"/>
              </a:lnSpc>
              <a:spcBef>
                <a:spcPts val="700"/>
              </a:spcBef>
              <a:spcAft>
                <a:spcPts val="0"/>
              </a:spcAft>
              <a:buSzPts val="500"/>
              <a:buNone/>
            </a:pPr>
            <a:endParaRPr sz="1200" dirty="0">
              <a:solidFill>
                <a:srgbClr val="000000"/>
              </a:solidFill>
            </a:endParaRPr>
          </a:p>
          <a:p>
            <a:pPr marL="114300" lvl="0" indent="0" algn="ctr" rtl="0">
              <a:lnSpc>
                <a:spcPct val="115000"/>
              </a:lnSpc>
              <a:spcBef>
                <a:spcPts val="700"/>
              </a:spcBef>
              <a:spcAft>
                <a:spcPts val="0"/>
              </a:spcAft>
              <a:buSzPts val="500"/>
              <a:buNone/>
            </a:pPr>
            <a:endParaRPr sz="1200" dirty="0">
              <a:solidFill>
                <a:srgbClr val="000000"/>
              </a:solidFill>
            </a:endParaRPr>
          </a:p>
          <a:p>
            <a:pPr marL="0" lvl="0" indent="0" algn="l" rtl="0">
              <a:lnSpc>
                <a:spcPct val="115000"/>
              </a:lnSpc>
              <a:spcBef>
                <a:spcPts val="700"/>
              </a:spcBef>
              <a:spcAft>
                <a:spcPts val="0"/>
              </a:spcAft>
              <a:buSzPts val="500"/>
              <a:buNone/>
            </a:pPr>
            <a:endParaRPr sz="1200" dirty="0">
              <a:solidFill>
                <a:srgbClr val="000000"/>
              </a:solidFill>
            </a:endParaRPr>
          </a:p>
          <a:p>
            <a:pPr marL="114300" lvl="0" indent="0" algn="ctr" rtl="0">
              <a:lnSpc>
                <a:spcPct val="115000"/>
              </a:lnSpc>
              <a:spcBef>
                <a:spcPts val="700"/>
              </a:spcBef>
              <a:spcAft>
                <a:spcPts val="0"/>
              </a:spcAft>
              <a:buSzPts val="500"/>
              <a:buNone/>
            </a:pPr>
            <a:r>
              <a:rPr lang="en" sz="1200" dirty="0">
                <a:solidFill>
                  <a:srgbClr val="000000"/>
                </a:solidFill>
              </a:rPr>
              <a:t>Photo of your 8 sketches here</a:t>
            </a:r>
            <a:endParaRPr sz="1200" dirty="0">
              <a:solidFill>
                <a:srgbClr val="000000"/>
              </a:solidFill>
            </a:endParaRPr>
          </a:p>
        </p:txBody>
      </p:sp>
      <p:pic>
        <p:nvPicPr>
          <p:cNvPr id="5" name="Picture 4" descr="A picture containing text, receipt&#10;&#10;Description automatically generated">
            <a:extLst>
              <a:ext uri="{FF2B5EF4-FFF2-40B4-BE49-F238E27FC236}">
                <a16:creationId xmlns:a16="http://schemas.microsoft.com/office/drawing/2014/main" id="{4C4ADFFF-69D2-472A-8F6E-B97BDA53B7D6}"/>
              </a:ext>
            </a:extLst>
          </p:cNvPr>
          <p:cNvPicPr>
            <a:picLocks noChangeAspect="1"/>
          </p:cNvPicPr>
          <p:nvPr/>
        </p:nvPicPr>
        <p:blipFill rotWithShape="1">
          <a:blip r:embed="rId3"/>
          <a:srcRect l="4288" r="1495" b="5711"/>
          <a:stretch/>
        </p:blipFill>
        <p:spPr>
          <a:xfrm rot="16200000">
            <a:off x="2536990" y="206188"/>
            <a:ext cx="3932309" cy="550946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3"/>
          <p:cNvSpPr txBox="1">
            <a:spLocks noGrp="1"/>
          </p:cNvSpPr>
          <p:nvPr>
            <p:ph type="title"/>
          </p:nvPr>
        </p:nvSpPr>
        <p:spPr>
          <a:xfrm>
            <a:off x="311700" y="216425"/>
            <a:ext cx="8520600" cy="572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dirty="0"/>
              <a:t>Solution Sketch 1</a:t>
            </a:r>
            <a:endParaRPr sz="3200" dirty="0"/>
          </a:p>
        </p:txBody>
      </p:sp>
      <p:sp>
        <p:nvSpPr>
          <p:cNvPr id="313" name="Google Shape;313;p53"/>
          <p:cNvSpPr txBox="1">
            <a:spLocks noGrp="1"/>
          </p:cNvSpPr>
          <p:nvPr>
            <p:ph type="body" idx="1"/>
          </p:nvPr>
        </p:nvSpPr>
        <p:spPr>
          <a:xfrm>
            <a:off x="311700" y="923875"/>
            <a:ext cx="8520600" cy="4040700"/>
          </a:xfrm>
          <a:prstGeom prst="rect">
            <a:avLst/>
          </a:prstGeom>
          <a:noFill/>
          <a:ln w="38100" cap="flat" cmpd="sng">
            <a:solidFill>
              <a:srgbClr val="000000"/>
            </a:solidFill>
            <a:prstDash val="lgDash"/>
            <a:round/>
            <a:headEnd type="none" w="sm" len="sm"/>
            <a:tailEnd type="none" w="sm" len="sm"/>
          </a:ln>
        </p:spPr>
        <p:txBody>
          <a:bodyPr spcFirstLastPara="1" wrap="square" lIns="34275" tIns="34275" rIns="34275" bIns="34275" anchor="t" anchorCtr="0">
            <a:noAutofit/>
          </a:bodyPr>
          <a:lstStyle/>
          <a:p>
            <a:pPr marL="114300" lvl="0" indent="0" algn="ctr" rtl="0">
              <a:lnSpc>
                <a:spcPct val="115000"/>
              </a:lnSpc>
              <a:spcBef>
                <a:spcPts val="700"/>
              </a:spcBef>
              <a:spcAft>
                <a:spcPts val="0"/>
              </a:spcAft>
              <a:buSzPts val="500"/>
              <a:buNone/>
            </a:pPr>
            <a:endParaRPr sz="1200" dirty="0">
              <a:solidFill>
                <a:srgbClr val="000000"/>
              </a:solidFill>
            </a:endParaRPr>
          </a:p>
          <a:p>
            <a:pPr marL="114300" lvl="0" indent="0" algn="ctr" rtl="0">
              <a:lnSpc>
                <a:spcPct val="115000"/>
              </a:lnSpc>
              <a:spcBef>
                <a:spcPts val="700"/>
              </a:spcBef>
              <a:spcAft>
                <a:spcPts val="0"/>
              </a:spcAft>
              <a:buSzPts val="500"/>
              <a:buNone/>
            </a:pPr>
            <a:endParaRPr sz="1200" dirty="0">
              <a:solidFill>
                <a:srgbClr val="000000"/>
              </a:solidFill>
            </a:endParaRPr>
          </a:p>
          <a:p>
            <a:pPr marL="114300" lvl="0" indent="0" algn="ctr" rtl="0">
              <a:lnSpc>
                <a:spcPct val="115000"/>
              </a:lnSpc>
              <a:spcBef>
                <a:spcPts val="700"/>
              </a:spcBef>
              <a:spcAft>
                <a:spcPts val="0"/>
              </a:spcAft>
              <a:buSzPts val="500"/>
              <a:buNone/>
            </a:pPr>
            <a:endParaRPr sz="1200" dirty="0">
              <a:solidFill>
                <a:srgbClr val="000000"/>
              </a:solidFill>
            </a:endParaRPr>
          </a:p>
          <a:p>
            <a:pPr marL="114300" lvl="0" indent="0" algn="ctr" rtl="0">
              <a:lnSpc>
                <a:spcPct val="115000"/>
              </a:lnSpc>
              <a:spcBef>
                <a:spcPts val="700"/>
              </a:spcBef>
              <a:spcAft>
                <a:spcPts val="0"/>
              </a:spcAft>
              <a:buSzPts val="500"/>
              <a:buNone/>
            </a:pPr>
            <a:endParaRPr sz="1200" dirty="0">
              <a:solidFill>
                <a:srgbClr val="000000"/>
              </a:solidFill>
            </a:endParaRPr>
          </a:p>
          <a:p>
            <a:pPr marL="114300" lvl="0" indent="0" algn="ctr" rtl="0">
              <a:lnSpc>
                <a:spcPct val="115000"/>
              </a:lnSpc>
              <a:spcBef>
                <a:spcPts val="700"/>
              </a:spcBef>
              <a:spcAft>
                <a:spcPts val="0"/>
              </a:spcAft>
              <a:buSzPts val="500"/>
              <a:buNone/>
            </a:pPr>
            <a:endParaRPr sz="1200" dirty="0">
              <a:solidFill>
                <a:srgbClr val="000000"/>
              </a:solidFill>
            </a:endParaRPr>
          </a:p>
          <a:p>
            <a:pPr marL="0" lvl="0" indent="0" algn="l" rtl="0">
              <a:lnSpc>
                <a:spcPct val="115000"/>
              </a:lnSpc>
              <a:spcBef>
                <a:spcPts val="700"/>
              </a:spcBef>
              <a:spcAft>
                <a:spcPts val="0"/>
              </a:spcAft>
              <a:buSzPts val="500"/>
              <a:buNone/>
            </a:pPr>
            <a:endParaRPr sz="1200" dirty="0">
              <a:solidFill>
                <a:srgbClr val="000000"/>
              </a:solidFill>
            </a:endParaRPr>
          </a:p>
          <a:p>
            <a:pPr marL="114300" lvl="0" indent="0" algn="ctr" rtl="0">
              <a:lnSpc>
                <a:spcPct val="115000"/>
              </a:lnSpc>
              <a:spcBef>
                <a:spcPts val="700"/>
              </a:spcBef>
              <a:spcAft>
                <a:spcPts val="0"/>
              </a:spcAft>
              <a:buSzPts val="500"/>
              <a:buNone/>
            </a:pPr>
            <a:r>
              <a:rPr lang="en" sz="1200" dirty="0">
                <a:solidFill>
                  <a:srgbClr val="000000"/>
                </a:solidFill>
              </a:rPr>
              <a:t>Upload a photo of your sketch on this slide</a:t>
            </a:r>
            <a:endParaRPr sz="1200" dirty="0">
              <a:solidFill>
                <a:srgbClr val="000000"/>
              </a:solidFill>
            </a:endParaRPr>
          </a:p>
        </p:txBody>
      </p:sp>
      <p:pic>
        <p:nvPicPr>
          <p:cNvPr id="4" name="Picture 3" descr="Diagram, schematic&#10;&#10;Description automatically generated">
            <a:extLst>
              <a:ext uri="{FF2B5EF4-FFF2-40B4-BE49-F238E27FC236}">
                <a16:creationId xmlns:a16="http://schemas.microsoft.com/office/drawing/2014/main" id="{33FE8E54-3C0E-416A-926C-1596DCFD41FD}"/>
              </a:ext>
            </a:extLst>
          </p:cNvPr>
          <p:cNvPicPr>
            <a:picLocks noChangeAspect="1"/>
          </p:cNvPicPr>
          <p:nvPr/>
        </p:nvPicPr>
        <p:blipFill rotWithShape="1">
          <a:blip r:embed="rId3"/>
          <a:srcRect l="4308" r="5436"/>
          <a:stretch/>
        </p:blipFill>
        <p:spPr>
          <a:xfrm rot="16200000">
            <a:off x="2588270" y="-96189"/>
            <a:ext cx="3967459" cy="6154068"/>
          </a:xfrm>
          <a:prstGeom prst="rect">
            <a:avLst/>
          </a:prstGeom>
        </p:spPr>
      </p:pic>
      <p:sp>
        <p:nvSpPr>
          <p:cNvPr id="2" name="TextBox 1">
            <a:extLst>
              <a:ext uri="{FF2B5EF4-FFF2-40B4-BE49-F238E27FC236}">
                <a16:creationId xmlns:a16="http://schemas.microsoft.com/office/drawing/2014/main" id="{0647826C-7167-4ED0-8A71-8EDB162AA037}"/>
              </a:ext>
            </a:extLst>
          </p:cNvPr>
          <p:cNvSpPr txBox="1"/>
          <p:nvPr/>
        </p:nvSpPr>
        <p:spPr>
          <a:xfrm>
            <a:off x="5250264" y="1197971"/>
            <a:ext cx="2055371" cy="307777"/>
          </a:xfrm>
          <a:prstGeom prst="rect">
            <a:avLst/>
          </a:prstGeom>
          <a:noFill/>
        </p:spPr>
        <p:txBody>
          <a:bodyPr wrap="none" rtlCol="0">
            <a:spAutoFit/>
          </a:bodyPr>
          <a:lstStyle/>
          <a:p>
            <a:r>
              <a:rPr lang="en-AU" u="sng" dirty="0"/>
              <a:t>Auto Recommendation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4"/>
          <p:cNvSpPr txBox="1">
            <a:spLocks noGrp="1"/>
          </p:cNvSpPr>
          <p:nvPr>
            <p:ph type="title"/>
          </p:nvPr>
        </p:nvSpPr>
        <p:spPr>
          <a:xfrm>
            <a:off x="311700" y="216425"/>
            <a:ext cx="8520600" cy="572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dirty="0"/>
              <a:t>Solution Sketch 2</a:t>
            </a:r>
            <a:endParaRPr sz="3200" dirty="0"/>
          </a:p>
        </p:txBody>
      </p:sp>
      <p:sp>
        <p:nvSpPr>
          <p:cNvPr id="319" name="Google Shape;319;p54"/>
          <p:cNvSpPr txBox="1">
            <a:spLocks noGrp="1"/>
          </p:cNvSpPr>
          <p:nvPr>
            <p:ph type="body" idx="1"/>
          </p:nvPr>
        </p:nvSpPr>
        <p:spPr>
          <a:xfrm>
            <a:off x="311700" y="923875"/>
            <a:ext cx="8520600" cy="4040700"/>
          </a:xfrm>
          <a:prstGeom prst="rect">
            <a:avLst/>
          </a:prstGeom>
          <a:noFill/>
          <a:ln w="38100" cap="flat" cmpd="sng">
            <a:solidFill>
              <a:srgbClr val="000000"/>
            </a:solidFill>
            <a:prstDash val="lgDash"/>
            <a:round/>
            <a:headEnd type="none" w="sm" len="sm"/>
            <a:tailEnd type="none" w="sm" len="sm"/>
          </a:ln>
        </p:spPr>
        <p:txBody>
          <a:bodyPr spcFirstLastPara="1" wrap="square" lIns="34275" tIns="34275" rIns="34275" bIns="34275" anchor="t" anchorCtr="0">
            <a:noAutofit/>
          </a:bodyPr>
          <a:lstStyle/>
          <a:p>
            <a:pPr marL="114300" lvl="0" indent="0" algn="ctr" rtl="0">
              <a:lnSpc>
                <a:spcPct val="115000"/>
              </a:lnSpc>
              <a:spcBef>
                <a:spcPts val="700"/>
              </a:spcBef>
              <a:spcAft>
                <a:spcPts val="0"/>
              </a:spcAft>
              <a:buSzPts val="500"/>
              <a:buNone/>
            </a:pPr>
            <a:endParaRPr sz="1200">
              <a:solidFill>
                <a:srgbClr val="000000"/>
              </a:solidFill>
            </a:endParaRPr>
          </a:p>
          <a:p>
            <a:pPr marL="114300" lvl="0" indent="0" algn="ctr" rtl="0">
              <a:lnSpc>
                <a:spcPct val="115000"/>
              </a:lnSpc>
              <a:spcBef>
                <a:spcPts val="700"/>
              </a:spcBef>
              <a:spcAft>
                <a:spcPts val="0"/>
              </a:spcAft>
              <a:buSzPts val="500"/>
              <a:buNone/>
            </a:pPr>
            <a:endParaRPr sz="1200">
              <a:solidFill>
                <a:srgbClr val="000000"/>
              </a:solidFill>
            </a:endParaRPr>
          </a:p>
          <a:p>
            <a:pPr marL="114300" lvl="0" indent="0" algn="ctr" rtl="0">
              <a:lnSpc>
                <a:spcPct val="115000"/>
              </a:lnSpc>
              <a:spcBef>
                <a:spcPts val="700"/>
              </a:spcBef>
              <a:spcAft>
                <a:spcPts val="0"/>
              </a:spcAft>
              <a:buSzPts val="500"/>
              <a:buNone/>
            </a:pPr>
            <a:endParaRPr sz="1200">
              <a:solidFill>
                <a:srgbClr val="000000"/>
              </a:solidFill>
            </a:endParaRPr>
          </a:p>
          <a:p>
            <a:pPr marL="114300" lvl="0" indent="0" algn="ctr" rtl="0">
              <a:lnSpc>
                <a:spcPct val="115000"/>
              </a:lnSpc>
              <a:spcBef>
                <a:spcPts val="700"/>
              </a:spcBef>
              <a:spcAft>
                <a:spcPts val="0"/>
              </a:spcAft>
              <a:buSzPts val="500"/>
              <a:buNone/>
            </a:pPr>
            <a:endParaRPr sz="1200">
              <a:solidFill>
                <a:srgbClr val="000000"/>
              </a:solidFill>
            </a:endParaRPr>
          </a:p>
          <a:p>
            <a:pPr marL="114300" lvl="0" indent="0" algn="ctr" rtl="0">
              <a:lnSpc>
                <a:spcPct val="115000"/>
              </a:lnSpc>
              <a:spcBef>
                <a:spcPts val="700"/>
              </a:spcBef>
              <a:spcAft>
                <a:spcPts val="0"/>
              </a:spcAft>
              <a:buSzPts val="500"/>
              <a:buNone/>
            </a:pPr>
            <a:endParaRPr sz="1200">
              <a:solidFill>
                <a:srgbClr val="000000"/>
              </a:solidFill>
            </a:endParaRPr>
          </a:p>
          <a:p>
            <a:pPr marL="0" lvl="0" indent="0" algn="l" rtl="0">
              <a:lnSpc>
                <a:spcPct val="115000"/>
              </a:lnSpc>
              <a:spcBef>
                <a:spcPts val="700"/>
              </a:spcBef>
              <a:spcAft>
                <a:spcPts val="0"/>
              </a:spcAft>
              <a:buSzPts val="500"/>
              <a:buNone/>
            </a:pPr>
            <a:endParaRPr sz="1200">
              <a:solidFill>
                <a:srgbClr val="000000"/>
              </a:solidFill>
            </a:endParaRPr>
          </a:p>
          <a:p>
            <a:pPr marL="114300" lvl="0" indent="0" algn="ctr" rtl="0">
              <a:lnSpc>
                <a:spcPct val="115000"/>
              </a:lnSpc>
              <a:spcBef>
                <a:spcPts val="700"/>
              </a:spcBef>
              <a:spcAft>
                <a:spcPts val="0"/>
              </a:spcAft>
              <a:buSzPts val="500"/>
              <a:buNone/>
            </a:pPr>
            <a:r>
              <a:rPr lang="en" sz="1200">
                <a:solidFill>
                  <a:srgbClr val="000000"/>
                </a:solidFill>
              </a:rPr>
              <a:t>Upload a photo of your sketch on this slide</a:t>
            </a:r>
            <a:endParaRPr sz="1200">
              <a:solidFill>
                <a:srgbClr val="000000"/>
              </a:solidFill>
            </a:endParaRPr>
          </a:p>
        </p:txBody>
      </p:sp>
      <p:pic>
        <p:nvPicPr>
          <p:cNvPr id="3" name="Picture 2" descr="Diagram&#10;&#10;Description automatically generated">
            <a:extLst>
              <a:ext uri="{FF2B5EF4-FFF2-40B4-BE49-F238E27FC236}">
                <a16:creationId xmlns:a16="http://schemas.microsoft.com/office/drawing/2014/main" id="{141FA628-EAE0-4DAC-958A-AC10DFCAEA57}"/>
              </a:ext>
            </a:extLst>
          </p:cNvPr>
          <p:cNvPicPr>
            <a:picLocks noChangeAspect="1"/>
          </p:cNvPicPr>
          <p:nvPr/>
        </p:nvPicPr>
        <p:blipFill rotWithShape="1">
          <a:blip r:embed="rId3"/>
          <a:srcRect l="19631" t="-1" r="12705" b="1177"/>
          <a:stretch/>
        </p:blipFill>
        <p:spPr>
          <a:xfrm rot="16200000">
            <a:off x="2771471" y="-706537"/>
            <a:ext cx="3391321" cy="7195896"/>
          </a:xfrm>
          <a:prstGeom prst="rect">
            <a:avLst/>
          </a:prstGeom>
        </p:spPr>
      </p:pic>
      <p:sp>
        <p:nvSpPr>
          <p:cNvPr id="4" name="TextBox 3">
            <a:extLst>
              <a:ext uri="{FF2B5EF4-FFF2-40B4-BE49-F238E27FC236}">
                <a16:creationId xmlns:a16="http://schemas.microsoft.com/office/drawing/2014/main" id="{10E58D44-1F00-40CE-93F6-775300BDA5F7}"/>
              </a:ext>
            </a:extLst>
          </p:cNvPr>
          <p:cNvSpPr txBox="1"/>
          <p:nvPr/>
        </p:nvSpPr>
        <p:spPr>
          <a:xfrm>
            <a:off x="3767260" y="1061000"/>
            <a:ext cx="1399742" cy="307777"/>
          </a:xfrm>
          <a:prstGeom prst="rect">
            <a:avLst/>
          </a:prstGeom>
          <a:noFill/>
        </p:spPr>
        <p:txBody>
          <a:bodyPr wrap="none" rtlCol="0">
            <a:spAutoFit/>
          </a:bodyPr>
          <a:lstStyle/>
          <a:p>
            <a:r>
              <a:rPr lang="en-AU" u="sng" dirty="0"/>
              <a:t>Job Application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5"/>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SzPts val="500"/>
              <a:buFont typeface="Open Sans"/>
              <a:buNone/>
            </a:pPr>
            <a:r>
              <a:rPr lang="en"/>
              <a:t>Set the stage</a:t>
            </a:r>
            <a:endParaRPr sz="500"/>
          </a:p>
        </p:txBody>
      </p:sp>
      <p:sp>
        <p:nvSpPr>
          <p:cNvPr id="167" name="Google Shape;167;p35"/>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500"/>
              <a:buFont typeface="Open Sans"/>
              <a:buNone/>
            </a:pPr>
            <a:r>
              <a:rPr lang="en" sz="700">
                <a:solidFill>
                  <a:schemeClr val="lt1"/>
                </a:solidFill>
              </a:rPr>
              <a:t>© 2019 Udacity.  All rights reserved.</a:t>
            </a:r>
            <a:endParaRPr sz="700">
              <a:solidFill>
                <a:schemeClr val="lt2"/>
              </a:solidFill>
            </a:endParaRPr>
          </a:p>
        </p:txBody>
      </p:sp>
      <p:sp>
        <p:nvSpPr>
          <p:cNvPr id="168" name="Google Shape;168;p35"/>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Open Sans"/>
                <a:ea typeface="Open Sans"/>
                <a:cs typeface="Open Sans"/>
                <a:sym typeface="Open Sans"/>
              </a:rPr>
              <a:t>Set the stage for the Design Sprint by framing the problem</a:t>
            </a:r>
            <a:endParaRPr sz="1400" b="0" i="0" u="none" strike="noStrike" cap="non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5"/>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SzPts val="500"/>
              <a:buFont typeface="Open Sans"/>
              <a:buNone/>
            </a:pPr>
            <a:r>
              <a:rPr lang="en"/>
              <a:t>Decide</a:t>
            </a:r>
            <a:endParaRPr sz="500"/>
          </a:p>
        </p:txBody>
      </p:sp>
      <p:sp>
        <p:nvSpPr>
          <p:cNvPr id="325" name="Google Shape;325;p55"/>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Open Sans"/>
                <a:ea typeface="Open Sans"/>
                <a:cs typeface="Open Sans"/>
                <a:sym typeface="Open Sans"/>
              </a:rPr>
              <a:t>Pick the final concept that you develop into a prototype</a:t>
            </a:r>
            <a:endParaRPr sz="1400" b="0" i="0" u="none" strike="noStrike" cap="non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7"/>
          <p:cNvSpPr txBox="1">
            <a:spLocks noGrp="1"/>
          </p:cNvSpPr>
          <p:nvPr>
            <p:ph type="title"/>
          </p:nvPr>
        </p:nvSpPr>
        <p:spPr>
          <a:xfrm>
            <a:off x="311700" y="216425"/>
            <a:ext cx="8520600" cy="572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a:t>Decision</a:t>
            </a:r>
            <a:endParaRPr sz="3200"/>
          </a:p>
        </p:txBody>
      </p:sp>
      <p:graphicFrame>
        <p:nvGraphicFramePr>
          <p:cNvPr id="340" name="Google Shape;340;p57"/>
          <p:cNvGraphicFramePr/>
          <p:nvPr>
            <p:extLst>
              <p:ext uri="{D42A27DB-BD31-4B8C-83A1-F6EECF244321}">
                <p14:modId xmlns:p14="http://schemas.microsoft.com/office/powerpoint/2010/main" val="2481642030"/>
              </p:ext>
            </p:extLst>
          </p:nvPr>
        </p:nvGraphicFramePr>
        <p:xfrm>
          <a:off x="952500" y="1350688"/>
          <a:ext cx="7239000" cy="2848804"/>
        </p:xfrm>
        <a:graphic>
          <a:graphicData uri="http://schemas.openxmlformats.org/drawingml/2006/table">
            <a:tbl>
              <a:tblPr>
                <a:noFill/>
                <a:tableStyleId>{FD2BC3FF-C176-4A3E-B035-66DFEBF6BFF7}</a:tableStyleId>
              </a:tblPr>
              <a:tblGrid>
                <a:gridCol w="2271925">
                  <a:extLst>
                    <a:ext uri="{9D8B030D-6E8A-4147-A177-3AD203B41FA5}">
                      <a16:colId xmlns:a16="http://schemas.microsoft.com/office/drawing/2014/main" val="20000"/>
                    </a:ext>
                  </a:extLst>
                </a:gridCol>
                <a:gridCol w="4967075">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Decision</a:t>
                      </a: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u="none" strike="noStrike" cap="none" dirty="0">
                          <a:solidFill>
                            <a:srgbClr val="9E9E9E"/>
                          </a:solidFill>
                          <a:latin typeface="Open Sans"/>
                          <a:ea typeface="Open Sans"/>
                          <a:cs typeface="Open Sans"/>
                          <a:sym typeface="Open Sans"/>
                        </a:rPr>
                        <a:t>Auto Recommendation </a:t>
                      </a:r>
                      <a:endParaRPr sz="1200" u="none" strike="noStrike" cap="none" dirty="0">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200"/>
                        <a:buFont typeface="Arial"/>
                        <a:buNone/>
                      </a:pPr>
                      <a:endParaRPr sz="1200" u="none" strike="noStrike" cap="none"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Rationale</a:t>
                      </a: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15000"/>
                        </a:lnSpc>
                        <a:spcBef>
                          <a:spcPts val="0"/>
                        </a:spcBef>
                        <a:spcAft>
                          <a:spcPts val="0"/>
                        </a:spcAft>
                        <a:buClr>
                          <a:srgbClr val="000000"/>
                        </a:buClr>
                        <a:buSzPts val="1200"/>
                        <a:buFont typeface="Arial"/>
                        <a:buNone/>
                      </a:pPr>
                      <a:r>
                        <a:rPr lang="en-GB" sz="1200" u="none" strike="noStrike" cap="none" dirty="0">
                          <a:solidFill>
                            <a:srgbClr val="9E9E9E"/>
                          </a:solidFill>
                          <a:latin typeface="Open Sans"/>
                          <a:ea typeface="Open Sans"/>
                          <a:cs typeface="Open Sans"/>
                          <a:sym typeface="Open Sans"/>
                        </a:rPr>
                        <a:t>Our aim is to create a tool that will recommend the best jobs to recent college graduates based on their skills and preferences hence why the auto recommendation feature has been chosen. It is high effort to build however offers high value for users who are looking for a personalised service. Currently, there are only a handful of companies that offer career education, guidance and placement opportunities for graduates. The feature will cover both the guidance and placement aspects of the app and will put us ahead of traditional job search engines that do not offer personalisation.</a:t>
                      </a: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8"/>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SzPts val="500"/>
              <a:buFont typeface="Open Sans"/>
              <a:buNone/>
            </a:pPr>
            <a:r>
              <a:rPr lang="en"/>
              <a:t>Prototype</a:t>
            </a:r>
            <a:endParaRPr sz="500"/>
          </a:p>
        </p:txBody>
      </p:sp>
      <p:sp>
        <p:nvSpPr>
          <p:cNvPr id="346" name="Google Shape;346;p58"/>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Open Sans"/>
                <a:ea typeface="Open Sans"/>
                <a:cs typeface="Open Sans"/>
                <a:sym typeface="Open Sans"/>
              </a:rPr>
              <a:t>Turn your concept into a realistic, interactive prototype that you will use to validate your assumptions and ideas</a:t>
            </a:r>
            <a:endParaRPr sz="1400" b="0" i="0" u="none" strike="noStrike" cap="non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9"/>
          <p:cNvSpPr txBox="1">
            <a:spLocks noGrp="1"/>
          </p:cNvSpPr>
          <p:nvPr>
            <p:ph type="title"/>
          </p:nvPr>
        </p:nvSpPr>
        <p:spPr>
          <a:xfrm>
            <a:off x="311700" y="216425"/>
            <a:ext cx="8520600" cy="572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a:t>Pick the best and create a storyboard</a:t>
            </a:r>
            <a:endParaRPr sz="3200"/>
          </a:p>
        </p:txBody>
      </p:sp>
      <p:sp>
        <p:nvSpPr>
          <p:cNvPr id="352" name="Google Shape;352;p59"/>
          <p:cNvSpPr txBox="1">
            <a:spLocks noGrp="1"/>
          </p:cNvSpPr>
          <p:nvPr>
            <p:ph type="body" idx="1"/>
          </p:nvPr>
        </p:nvSpPr>
        <p:spPr>
          <a:xfrm>
            <a:off x="311700" y="923875"/>
            <a:ext cx="8520600" cy="3190800"/>
          </a:xfrm>
          <a:prstGeom prst="rect">
            <a:avLst/>
          </a:prstGeom>
          <a:noFill/>
          <a:ln>
            <a:noFill/>
          </a:ln>
        </p:spPr>
        <p:txBody>
          <a:bodyPr spcFirstLastPara="1" wrap="square" lIns="34275" tIns="34275" rIns="34275" bIns="34275" anchor="t" anchorCtr="0">
            <a:noAutofit/>
          </a:bodyPr>
          <a:lstStyle/>
          <a:p>
            <a:pPr marL="114300" lvl="0" indent="0" algn="l" rtl="0">
              <a:lnSpc>
                <a:spcPct val="115000"/>
              </a:lnSpc>
              <a:spcBef>
                <a:spcPts val="700"/>
              </a:spcBef>
              <a:spcAft>
                <a:spcPts val="0"/>
              </a:spcAft>
              <a:buSzPts val="500"/>
              <a:buNone/>
            </a:pPr>
            <a:r>
              <a:rPr lang="en" sz="1200" dirty="0">
                <a:solidFill>
                  <a:srgbClr val="000000"/>
                </a:solidFill>
              </a:rPr>
              <a:t>Turn your best solution sketch into a storyboard. We’ll then use the storyboard as the blueprint to create the prototype. </a:t>
            </a:r>
            <a:endParaRPr sz="1200" dirty="0">
              <a:solidFill>
                <a:srgbClr val="000000"/>
              </a:solidFill>
            </a:endParaRPr>
          </a:p>
          <a:p>
            <a:pPr marL="114300" lvl="0" indent="0" algn="l" rtl="0">
              <a:lnSpc>
                <a:spcPct val="115000"/>
              </a:lnSpc>
              <a:spcBef>
                <a:spcPts val="700"/>
              </a:spcBef>
              <a:spcAft>
                <a:spcPts val="0"/>
              </a:spcAft>
              <a:buSzPts val="500"/>
              <a:buNone/>
            </a:pPr>
            <a:endParaRPr sz="1200" dirty="0">
              <a:solidFill>
                <a:srgbClr val="000000"/>
              </a:solidFill>
            </a:endParaRPr>
          </a:p>
          <a:p>
            <a:pPr marL="114300" lvl="0" indent="0" algn="l" rtl="0">
              <a:lnSpc>
                <a:spcPct val="115000"/>
              </a:lnSpc>
              <a:spcBef>
                <a:spcPts val="700"/>
              </a:spcBef>
              <a:spcAft>
                <a:spcPts val="0"/>
              </a:spcAft>
              <a:buSzPts val="500"/>
              <a:buNone/>
            </a:pPr>
            <a:r>
              <a:rPr lang="en" sz="1200" dirty="0">
                <a:solidFill>
                  <a:srgbClr val="000000"/>
                </a:solidFill>
              </a:rPr>
              <a:t>The storyboard should:</a:t>
            </a:r>
            <a:endParaRPr sz="1200" dirty="0">
              <a:solidFill>
                <a:srgbClr val="000000"/>
              </a:solidFill>
            </a:endParaRPr>
          </a:p>
          <a:p>
            <a:pPr marL="457200" lvl="0" indent="-304800" algn="l" rtl="0">
              <a:lnSpc>
                <a:spcPct val="115000"/>
              </a:lnSpc>
              <a:spcBef>
                <a:spcPts val="700"/>
              </a:spcBef>
              <a:spcAft>
                <a:spcPts val="0"/>
              </a:spcAft>
              <a:buClr>
                <a:srgbClr val="000000"/>
              </a:buClr>
              <a:buSzPts val="1200"/>
              <a:buChar char="●"/>
            </a:pPr>
            <a:r>
              <a:rPr lang="en" sz="1200" dirty="0">
                <a:solidFill>
                  <a:srgbClr val="000000"/>
                </a:solidFill>
              </a:rPr>
              <a:t>Be high fidelity enough to build a prototype with at least </a:t>
            </a:r>
            <a:r>
              <a:rPr lang="en" sz="1200" b="1" dirty="0">
                <a:solidFill>
                  <a:srgbClr val="000000"/>
                </a:solidFill>
              </a:rPr>
              <a:t>three</a:t>
            </a:r>
            <a:r>
              <a:rPr lang="en" sz="1200" dirty="0">
                <a:solidFill>
                  <a:srgbClr val="000000"/>
                </a:solidFill>
              </a:rPr>
              <a:t> screens:</a:t>
            </a:r>
            <a:endParaRPr sz="1200" dirty="0">
              <a:solidFill>
                <a:srgbClr val="000000"/>
              </a:solidFill>
            </a:endParaRPr>
          </a:p>
          <a:p>
            <a:pPr marL="914400" lvl="1" indent="-304800" algn="l" rtl="0">
              <a:lnSpc>
                <a:spcPct val="115000"/>
              </a:lnSpc>
              <a:spcBef>
                <a:spcPts val="0"/>
              </a:spcBef>
              <a:spcAft>
                <a:spcPts val="0"/>
              </a:spcAft>
              <a:buClr>
                <a:srgbClr val="000000"/>
              </a:buClr>
              <a:buSzPts val="1200"/>
              <a:buChar char="○"/>
            </a:pPr>
            <a:r>
              <a:rPr lang="en" sz="1200" dirty="0">
                <a:solidFill>
                  <a:srgbClr val="000000"/>
                </a:solidFill>
              </a:rPr>
              <a:t>Detail the steps a user goes through and how they progress from one step to the next</a:t>
            </a:r>
            <a:endParaRPr sz="1200" dirty="0">
              <a:solidFill>
                <a:srgbClr val="000000"/>
              </a:solidFill>
            </a:endParaRPr>
          </a:p>
          <a:p>
            <a:pPr marL="914400" lvl="1" indent="-304800" algn="l" rtl="0">
              <a:lnSpc>
                <a:spcPct val="115000"/>
              </a:lnSpc>
              <a:spcBef>
                <a:spcPts val="0"/>
              </a:spcBef>
              <a:spcAft>
                <a:spcPts val="0"/>
              </a:spcAft>
              <a:buClr>
                <a:srgbClr val="000000"/>
              </a:buClr>
              <a:buSzPts val="1200"/>
              <a:buChar char="○"/>
            </a:pPr>
            <a:r>
              <a:rPr lang="en" sz="1200" dirty="0">
                <a:solidFill>
                  <a:srgbClr val="000000"/>
                </a:solidFill>
              </a:rPr>
              <a:t>Detail the layout of the software experience (wireframe level detail)</a:t>
            </a:r>
            <a:endParaRPr sz="1200" dirty="0">
              <a:solidFill>
                <a:srgbClr val="000000"/>
              </a:solidFill>
            </a:endParaRPr>
          </a:p>
          <a:p>
            <a:pPr marL="457200" lvl="0" indent="-304800" algn="l" rtl="0">
              <a:lnSpc>
                <a:spcPct val="115000"/>
              </a:lnSpc>
              <a:spcBef>
                <a:spcPts val="0"/>
              </a:spcBef>
              <a:spcAft>
                <a:spcPts val="0"/>
              </a:spcAft>
              <a:buClr>
                <a:srgbClr val="000000"/>
              </a:buClr>
              <a:buSzPts val="1200"/>
              <a:buChar char="●"/>
            </a:pPr>
            <a:r>
              <a:rPr lang="en" sz="1200" dirty="0">
                <a:solidFill>
                  <a:srgbClr val="000000"/>
                </a:solidFill>
              </a:rPr>
              <a:t>Should cover the entire user journey (ie: things that can happen outside the software experience)</a:t>
            </a:r>
            <a:endParaRPr sz="1200" dirty="0">
              <a:solidFill>
                <a:srgbClr val="000000"/>
              </a:solidFill>
            </a:endParaRPr>
          </a:p>
          <a:p>
            <a:pPr marL="914400" lvl="1" indent="-304800" algn="l" rtl="0">
              <a:lnSpc>
                <a:spcPct val="115000"/>
              </a:lnSpc>
              <a:spcBef>
                <a:spcPts val="0"/>
              </a:spcBef>
              <a:spcAft>
                <a:spcPts val="0"/>
              </a:spcAft>
              <a:buClr>
                <a:srgbClr val="000000"/>
              </a:buClr>
              <a:buSzPts val="1200"/>
              <a:buChar char="○"/>
            </a:pPr>
            <a:r>
              <a:rPr lang="en" sz="1200" dirty="0">
                <a:solidFill>
                  <a:srgbClr val="000000"/>
                </a:solidFill>
              </a:rPr>
              <a:t>What prompts the user to use this?</a:t>
            </a:r>
            <a:endParaRPr sz="1200" dirty="0">
              <a:solidFill>
                <a:srgbClr val="000000"/>
              </a:solidFill>
            </a:endParaRPr>
          </a:p>
          <a:p>
            <a:pPr marL="457200" lvl="0" indent="0" algn="l" rtl="0">
              <a:lnSpc>
                <a:spcPct val="115000"/>
              </a:lnSpc>
              <a:spcBef>
                <a:spcPts val="700"/>
              </a:spcBef>
              <a:spcAft>
                <a:spcPts val="0"/>
              </a:spcAft>
              <a:buSzPts val="500"/>
              <a:buNone/>
            </a:pPr>
            <a:endParaRPr sz="1200" dirty="0">
              <a:solidFill>
                <a:srgbClr val="000000"/>
              </a:solidFill>
            </a:endParaRPr>
          </a:p>
          <a:p>
            <a:pPr marL="0" lvl="0" indent="0" algn="l" rtl="0">
              <a:lnSpc>
                <a:spcPct val="115000"/>
              </a:lnSpc>
              <a:spcBef>
                <a:spcPts val="700"/>
              </a:spcBef>
              <a:spcAft>
                <a:spcPts val="0"/>
              </a:spcAft>
              <a:buSzPts val="500"/>
              <a:buNone/>
            </a:pPr>
            <a:endParaRPr sz="1200" dirty="0">
              <a:solidFill>
                <a:srgbClr val="000000"/>
              </a:solidFill>
            </a:endParaRPr>
          </a:p>
          <a:p>
            <a:pPr marL="0" lvl="0" indent="0" algn="l" rtl="0">
              <a:lnSpc>
                <a:spcPct val="115000"/>
              </a:lnSpc>
              <a:spcBef>
                <a:spcPts val="700"/>
              </a:spcBef>
              <a:spcAft>
                <a:spcPts val="0"/>
              </a:spcAft>
              <a:buSzPts val="500"/>
              <a:buNone/>
            </a:pPr>
            <a:r>
              <a:rPr lang="en" sz="1200" dirty="0">
                <a:solidFill>
                  <a:srgbClr val="000000"/>
                </a:solidFill>
              </a:rPr>
              <a:t>You can create a storyboard using </a:t>
            </a:r>
            <a:r>
              <a:rPr lang="en" sz="1200" u="sng" dirty="0">
                <a:solidFill>
                  <a:srgbClr val="000000"/>
                </a:solidFill>
                <a:hlinkClick r:id="rId3">
                  <a:extLst>
                    <a:ext uri="{A12FA001-AC4F-418D-AE19-62706E023703}">
                      <ahyp:hlinkClr xmlns:ahyp="http://schemas.microsoft.com/office/drawing/2018/hyperlinkcolor" val="tx"/>
                    </a:ext>
                  </a:extLst>
                </a:hlinkClick>
              </a:rPr>
              <a:t>ThePlot.io</a:t>
            </a:r>
            <a:r>
              <a:rPr lang="en" sz="1200" dirty="0">
                <a:solidFill>
                  <a:srgbClr val="000000"/>
                </a:solidFill>
              </a:rPr>
              <a:t> or use the template on the following pages</a:t>
            </a:r>
            <a:endParaRPr sz="1200" dirty="0">
              <a:solidFill>
                <a:srgbClr val="000000"/>
              </a:solidFill>
            </a:endParaRPr>
          </a:p>
          <a:p>
            <a:pPr marL="114300" lvl="0" indent="0" algn="l" rtl="0">
              <a:lnSpc>
                <a:spcPct val="115000"/>
              </a:lnSpc>
              <a:spcBef>
                <a:spcPts val="700"/>
              </a:spcBef>
              <a:spcAft>
                <a:spcPts val="0"/>
              </a:spcAft>
              <a:buSzPts val="500"/>
              <a:buNone/>
            </a:pPr>
            <a:endParaRPr sz="1200" dirty="0">
              <a:solidFill>
                <a:srgbClr val="000000"/>
              </a:solidFill>
            </a:endParaRPr>
          </a:p>
        </p:txBody>
      </p:sp>
      <p:grpSp>
        <p:nvGrpSpPr>
          <p:cNvPr id="353" name="Google Shape;353;p59"/>
          <p:cNvGrpSpPr/>
          <p:nvPr/>
        </p:nvGrpSpPr>
        <p:grpSpPr>
          <a:xfrm>
            <a:off x="7323300" y="-248417"/>
            <a:ext cx="2056142" cy="1872017"/>
            <a:chOff x="7323300" y="-248417"/>
            <a:chExt cx="2056142" cy="1872017"/>
          </a:xfrm>
        </p:grpSpPr>
        <p:sp>
          <p:nvSpPr>
            <p:cNvPr id="354" name="Google Shape;354;p59"/>
            <p:cNvSpPr/>
            <p:nvPr/>
          </p:nvSpPr>
          <p:spPr>
            <a:xfrm flipH="1">
              <a:off x="7323300" y="0"/>
              <a:ext cx="1820700" cy="1623600"/>
            </a:xfrm>
            <a:prstGeom prst="diagStripe">
              <a:avLst>
                <a:gd name="adj" fmla="val 52389"/>
              </a:avLst>
            </a:prstGeom>
            <a:solidFill>
              <a:srgbClr val="CC0000"/>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59"/>
            <p:cNvSpPr txBox="1"/>
            <p:nvPr/>
          </p:nvSpPr>
          <p:spPr>
            <a:xfrm rot="2496869">
              <a:off x="7526029" y="340270"/>
              <a:ext cx="1946952" cy="45816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rgbClr val="F3F3F3"/>
                  </a:solidFill>
                  <a:latin typeface="Open Sans"/>
                  <a:ea typeface="Open Sans"/>
                  <a:cs typeface="Open Sans"/>
                  <a:sym typeface="Open Sans"/>
                </a:rPr>
                <a:t>REFERENCE</a:t>
              </a:r>
              <a:endParaRPr sz="2200" b="0" i="0" u="none" strike="noStrike" cap="none">
                <a:solidFill>
                  <a:srgbClr val="F3F3F3"/>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3F3F3"/>
                  </a:solidFill>
                  <a:latin typeface="Open Sans"/>
                  <a:ea typeface="Open Sans"/>
                  <a:cs typeface="Open Sans"/>
                  <a:sym typeface="Open Sans"/>
                </a:rPr>
                <a:t>REMOVE BEFORE SUBMITTING</a:t>
              </a:r>
              <a:endParaRPr sz="900" b="1" i="0" u="none" strike="noStrike" cap="none">
                <a:solidFill>
                  <a:srgbClr val="F3F3F3"/>
                </a:solidFill>
                <a:latin typeface="Open Sans"/>
                <a:ea typeface="Open Sans"/>
                <a:cs typeface="Open Sans"/>
                <a:sym typeface="Open Sans"/>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0"/>
          <p:cNvSpPr txBox="1">
            <a:spLocks noGrp="1"/>
          </p:cNvSpPr>
          <p:nvPr>
            <p:ph type="title"/>
          </p:nvPr>
        </p:nvSpPr>
        <p:spPr>
          <a:xfrm>
            <a:off x="365760" y="149352"/>
            <a:ext cx="4800600" cy="5937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2D3D4A"/>
              </a:buClr>
              <a:buSzPts val="500"/>
              <a:buFont typeface="Open Sans"/>
              <a:buNone/>
            </a:pPr>
            <a:r>
              <a:rPr lang="en"/>
              <a:t>Storyboard</a:t>
            </a:r>
            <a:endParaRPr/>
          </a:p>
        </p:txBody>
      </p:sp>
      <p:graphicFrame>
        <p:nvGraphicFramePr>
          <p:cNvPr id="361" name="Google Shape;361;p60"/>
          <p:cNvGraphicFramePr/>
          <p:nvPr>
            <p:extLst>
              <p:ext uri="{D42A27DB-BD31-4B8C-83A1-F6EECF244321}">
                <p14:modId xmlns:p14="http://schemas.microsoft.com/office/powerpoint/2010/main" val="1856139171"/>
              </p:ext>
            </p:extLst>
          </p:nvPr>
        </p:nvGraphicFramePr>
        <p:xfrm>
          <a:off x="365760" y="886968"/>
          <a:ext cx="8503950" cy="4205770"/>
        </p:xfrm>
        <a:graphic>
          <a:graphicData uri="http://schemas.openxmlformats.org/drawingml/2006/table">
            <a:tbl>
              <a:tblPr firstRow="1" bandRow="1">
                <a:noFill/>
                <a:tableStyleId>{FD2BC3FF-C176-4A3E-B035-66DFEBF6BFF7}</a:tableStyleId>
              </a:tblPr>
              <a:tblGrid>
                <a:gridCol w="2834650">
                  <a:extLst>
                    <a:ext uri="{9D8B030D-6E8A-4147-A177-3AD203B41FA5}">
                      <a16:colId xmlns:a16="http://schemas.microsoft.com/office/drawing/2014/main" val="20000"/>
                    </a:ext>
                  </a:extLst>
                </a:gridCol>
                <a:gridCol w="2834650">
                  <a:extLst>
                    <a:ext uri="{9D8B030D-6E8A-4147-A177-3AD203B41FA5}">
                      <a16:colId xmlns:a16="http://schemas.microsoft.com/office/drawing/2014/main" val="20001"/>
                    </a:ext>
                  </a:extLst>
                </a:gridCol>
                <a:gridCol w="2834650">
                  <a:extLst>
                    <a:ext uri="{9D8B030D-6E8A-4147-A177-3AD203B41FA5}">
                      <a16:colId xmlns:a16="http://schemas.microsoft.com/office/drawing/2014/main" val="20002"/>
                    </a:ext>
                  </a:extLst>
                </a:gridCol>
              </a:tblGrid>
              <a:tr h="3154200">
                <a:tc>
                  <a:txBody>
                    <a:bodyPr/>
                    <a:lstStyle/>
                    <a:p>
                      <a:pPr marL="0" marR="0" lvl="0" indent="0" algn="l" rtl="0">
                        <a:lnSpc>
                          <a:spcPct val="100000"/>
                        </a:lnSpc>
                        <a:spcBef>
                          <a:spcPts val="0"/>
                        </a:spcBef>
                        <a:spcAft>
                          <a:spcPts val="0"/>
                        </a:spcAft>
                        <a:buNone/>
                      </a:pP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tc>
                <a:extLst>
                  <a:ext uri="{0D108BD9-81ED-4DB2-BD59-A6C34878D82A}">
                    <a16:rowId xmlns:a16="http://schemas.microsoft.com/office/drawing/2014/main" val="10000"/>
                  </a:ext>
                </a:extLst>
              </a:tr>
              <a:tr h="841725">
                <a:tc>
                  <a:txBody>
                    <a:bodyPr/>
                    <a:lstStyle/>
                    <a:p>
                      <a:pPr marL="0" marR="0" lvl="0" indent="0" algn="l" rtl="0">
                        <a:lnSpc>
                          <a:spcPct val="100000"/>
                        </a:lnSpc>
                        <a:spcBef>
                          <a:spcPts val="0"/>
                        </a:spcBef>
                        <a:spcAft>
                          <a:spcPts val="0"/>
                        </a:spcAft>
                        <a:buNone/>
                      </a:pPr>
                      <a:r>
                        <a:rPr lang="en-GB" sz="900" u="none" strike="noStrike" cap="none" dirty="0"/>
                        <a:t>Rachel is a month away from finishing her Bachelors Degree in Finance. She has everything figured out in life, good grades, great friends, hot boyfriend. The only thing she does not have is a job. She has been putting off her job hunt for months because she has no idea what she wants to do.</a:t>
                      </a:r>
                      <a:br>
                        <a:rPr lang="en" sz="900" u="none" strike="noStrike" cap="none" dirty="0"/>
                      </a:br>
                      <a:endParaRPr sz="9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GB" sz="900" u="none" strike="noStrike" cap="none" dirty="0"/>
                        <a:t>One day, Rachel meets Sam for a quick coffee catch up before class. She tells Sam about her troubles. Sam advises that he has recently found an app that he thinks might help solve Rachel's problems. He forwards her the link to download the </a:t>
                      </a:r>
                      <a:r>
                        <a:rPr lang="en-GB" sz="900" u="none" strike="noStrike" cap="none" dirty="0" err="1"/>
                        <a:t>Gradink</a:t>
                      </a:r>
                      <a:r>
                        <a:rPr lang="en-GB" sz="900" u="none" strike="noStrike" cap="none" dirty="0"/>
                        <a:t> app.</a:t>
                      </a:r>
                      <a:endParaRPr sz="9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GB" sz="900" u="none" strike="noStrike" cap="none" dirty="0"/>
                        <a:t>Rachel downloads the app and signs in with her existing LinkedIn details. To her surprise, her details with LinkedIn are automatically synced with the app and she does not need to fill anything in. </a:t>
                      </a:r>
                      <a:endParaRPr sz="900" u="none" strike="noStrike" cap="none" dirty="0"/>
                    </a:p>
                  </a:txBody>
                  <a:tcPr marL="91450" marR="91450" marT="45725" marB="45725"/>
                </a:tc>
                <a:extLst>
                  <a:ext uri="{0D108BD9-81ED-4DB2-BD59-A6C34878D82A}">
                    <a16:rowId xmlns:a16="http://schemas.microsoft.com/office/drawing/2014/main" val="10001"/>
                  </a:ext>
                </a:extLst>
              </a:tr>
            </a:tbl>
          </a:graphicData>
        </a:graphic>
      </p:graphicFrame>
      <p:pic>
        <p:nvPicPr>
          <p:cNvPr id="4" name="Picture 3" descr="A picture containing text&#10;&#10;Description automatically generated">
            <a:extLst>
              <a:ext uri="{FF2B5EF4-FFF2-40B4-BE49-F238E27FC236}">
                <a16:creationId xmlns:a16="http://schemas.microsoft.com/office/drawing/2014/main" id="{E3CEE3E5-5236-4AA3-831D-C082382EFDE6}"/>
              </a:ext>
            </a:extLst>
          </p:cNvPr>
          <p:cNvPicPr>
            <a:picLocks noChangeAspect="1"/>
          </p:cNvPicPr>
          <p:nvPr/>
        </p:nvPicPr>
        <p:blipFill rotWithShape="1">
          <a:blip r:embed="rId3"/>
          <a:srcRect t="1113"/>
          <a:stretch/>
        </p:blipFill>
        <p:spPr>
          <a:xfrm>
            <a:off x="439457" y="1638378"/>
            <a:ext cx="2754613" cy="1531877"/>
          </a:xfrm>
          <a:prstGeom prst="rect">
            <a:avLst/>
          </a:prstGeom>
        </p:spPr>
      </p:pic>
      <p:pic>
        <p:nvPicPr>
          <p:cNvPr id="5" name="Picture 4" descr="A picture containing text, toy, vector graphics, clipart&#10;&#10;Description automatically generated">
            <a:extLst>
              <a:ext uri="{FF2B5EF4-FFF2-40B4-BE49-F238E27FC236}">
                <a16:creationId xmlns:a16="http://schemas.microsoft.com/office/drawing/2014/main" id="{83CF4ECC-27E1-4F62-A597-195C40F70D2A}"/>
              </a:ext>
            </a:extLst>
          </p:cNvPr>
          <p:cNvPicPr>
            <a:picLocks noChangeAspect="1"/>
          </p:cNvPicPr>
          <p:nvPr/>
        </p:nvPicPr>
        <p:blipFill>
          <a:blip r:embed="rId4"/>
          <a:stretch>
            <a:fillRect/>
          </a:stretch>
        </p:blipFill>
        <p:spPr>
          <a:xfrm>
            <a:off x="3231014" y="1599205"/>
            <a:ext cx="2773442" cy="1571050"/>
          </a:xfrm>
          <a:prstGeom prst="rect">
            <a:avLst/>
          </a:prstGeom>
        </p:spPr>
      </p:pic>
      <p:pic>
        <p:nvPicPr>
          <p:cNvPr id="6" name="Picture 5" descr="Text&#10;&#10;Description automatically generated">
            <a:extLst>
              <a:ext uri="{FF2B5EF4-FFF2-40B4-BE49-F238E27FC236}">
                <a16:creationId xmlns:a16="http://schemas.microsoft.com/office/drawing/2014/main" id="{7FB89738-64AD-4584-99A2-34A4199E753E}"/>
              </a:ext>
            </a:extLst>
          </p:cNvPr>
          <p:cNvPicPr>
            <a:picLocks noChangeAspect="1"/>
          </p:cNvPicPr>
          <p:nvPr/>
        </p:nvPicPr>
        <p:blipFill rotWithShape="1">
          <a:blip r:embed="rId5"/>
          <a:srcRect l="17630" r="17614"/>
          <a:stretch/>
        </p:blipFill>
        <p:spPr>
          <a:xfrm>
            <a:off x="6158369" y="1256012"/>
            <a:ext cx="2619871" cy="226091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1"/>
          <p:cNvSpPr txBox="1">
            <a:spLocks noGrp="1"/>
          </p:cNvSpPr>
          <p:nvPr>
            <p:ph type="title"/>
          </p:nvPr>
        </p:nvSpPr>
        <p:spPr>
          <a:xfrm>
            <a:off x="365760" y="149352"/>
            <a:ext cx="4800600" cy="5937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2D3D4A"/>
              </a:buClr>
              <a:buSzPts val="500"/>
              <a:buFont typeface="Open Sans"/>
              <a:buNone/>
            </a:pPr>
            <a:r>
              <a:rPr lang="en"/>
              <a:t>Storyboard</a:t>
            </a:r>
            <a:endParaRPr/>
          </a:p>
        </p:txBody>
      </p:sp>
      <p:graphicFrame>
        <p:nvGraphicFramePr>
          <p:cNvPr id="367" name="Google Shape;367;p61"/>
          <p:cNvGraphicFramePr/>
          <p:nvPr>
            <p:extLst>
              <p:ext uri="{D42A27DB-BD31-4B8C-83A1-F6EECF244321}">
                <p14:modId xmlns:p14="http://schemas.microsoft.com/office/powerpoint/2010/main" val="2303057989"/>
              </p:ext>
            </p:extLst>
          </p:nvPr>
        </p:nvGraphicFramePr>
        <p:xfrm>
          <a:off x="365760" y="886968"/>
          <a:ext cx="8503950" cy="4205770"/>
        </p:xfrm>
        <a:graphic>
          <a:graphicData uri="http://schemas.openxmlformats.org/drawingml/2006/table">
            <a:tbl>
              <a:tblPr firstRow="1" bandRow="1">
                <a:noFill/>
                <a:tableStyleId>{FD2BC3FF-C176-4A3E-B035-66DFEBF6BFF7}</a:tableStyleId>
              </a:tblPr>
              <a:tblGrid>
                <a:gridCol w="2834650">
                  <a:extLst>
                    <a:ext uri="{9D8B030D-6E8A-4147-A177-3AD203B41FA5}">
                      <a16:colId xmlns:a16="http://schemas.microsoft.com/office/drawing/2014/main" val="20000"/>
                    </a:ext>
                  </a:extLst>
                </a:gridCol>
                <a:gridCol w="2834650">
                  <a:extLst>
                    <a:ext uri="{9D8B030D-6E8A-4147-A177-3AD203B41FA5}">
                      <a16:colId xmlns:a16="http://schemas.microsoft.com/office/drawing/2014/main" val="20001"/>
                    </a:ext>
                  </a:extLst>
                </a:gridCol>
                <a:gridCol w="2834650">
                  <a:extLst>
                    <a:ext uri="{9D8B030D-6E8A-4147-A177-3AD203B41FA5}">
                      <a16:colId xmlns:a16="http://schemas.microsoft.com/office/drawing/2014/main" val="20002"/>
                    </a:ext>
                  </a:extLst>
                </a:gridCol>
              </a:tblGrid>
              <a:tr h="3154200">
                <a:tc>
                  <a:txBody>
                    <a:bodyPr/>
                    <a:lstStyle/>
                    <a:p>
                      <a:pPr marL="0" marR="0" lvl="0" indent="0" algn="l" rtl="0">
                        <a:lnSpc>
                          <a:spcPct val="100000"/>
                        </a:lnSpc>
                        <a:spcBef>
                          <a:spcPts val="0"/>
                        </a:spcBef>
                        <a:spcAft>
                          <a:spcPts val="0"/>
                        </a:spcAft>
                        <a:buNone/>
                      </a:pP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tc>
                <a:extLst>
                  <a:ext uri="{0D108BD9-81ED-4DB2-BD59-A6C34878D82A}">
                    <a16:rowId xmlns:a16="http://schemas.microsoft.com/office/drawing/2014/main" val="10000"/>
                  </a:ext>
                </a:extLst>
              </a:tr>
              <a:tr h="841725">
                <a:tc>
                  <a:txBody>
                    <a:bodyPr/>
                    <a:lstStyle/>
                    <a:p>
                      <a:pPr marL="0" marR="0" lvl="0" indent="0" algn="l" rtl="0">
                        <a:lnSpc>
                          <a:spcPct val="100000"/>
                        </a:lnSpc>
                        <a:spcBef>
                          <a:spcPts val="0"/>
                        </a:spcBef>
                        <a:spcAft>
                          <a:spcPts val="0"/>
                        </a:spcAft>
                        <a:buNone/>
                      </a:pPr>
                      <a:r>
                        <a:rPr lang="en-GB" sz="900" u="none" strike="noStrike" cap="none" dirty="0"/>
                        <a:t>Rachel then goes on the complete the self assessment, listing her interests, preferences, goals and also taking a personality test to learn more about herself. The questions are quick, short and fun to complete. </a:t>
                      </a:r>
                      <a:br>
                        <a:rPr lang="en" sz="900" u="none" strike="noStrike" cap="none" dirty="0"/>
                      </a:br>
                      <a:br>
                        <a:rPr lang="en" sz="900" u="none" strike="noStrike" cap="none" dirty="0"/>
                      </a:br>
                      <a:endParaRPr sz="9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GB" sz="900" u="none" strike="noStrike" cap="none" dirty="0"/>
                        <a:t>Rachel is then given her results. The page summarizes her interests, preferences, goals and a detailed explanation of her personality type.  She finds out that she is a Protagonist (ENFJ) and finds fulfilment in doing what she love most – helping other people. </a:t>
                      </a:r>
                      <a:endParaRPr sz="9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GB" sz="900" u="none" strike="noStrike" cap="none" dirty="0"/>
                        <a:t>Rachel then goes on the view her recommended jobs.  All the roles gravitate toward careers with an altruistic bent and are highly relevant to her finance degree. </a:t>
                      </a:r>
                      <a:endParaRPr sz="900" u="none" strike="noStrike" cap="none" dirty="0"/>
                    </a:p>
                  </a:txBody>
                  <a:tcPr marL="91450" marR="91450" marT="45725" marB="45725"/>
                </a:tc>
                <a:extLst>
                  <a:ext uri="{0D108BD9-81ED-4DB2-BD59-A6C34878D82A}">
                    <a16:rowId xmlns:a16="http://schemas.microsoft.com/office/drawing/2014/main" val="10001"/>
                  </a:ext>
                </a:extLst>
              </a:tr>
            </a:tbl>
          </a:graphicData>
        </a:graphic>
      </p:graphicFrame>
      <p:pic>
        <p:nvPicPr>
          <p:cNvPr id="3" name="Picture 2" descr="Text, icon&#10;&#10;Description automatically generated">
            <a:extLst>
              <a:ext uri="{FF2B5EF4-FFF2-40B4-BE49-F238E27FC236}">
                <a16:creationId xmlns:a16="http://schemas.microsoft.com/office/drawing/2014/main" id="{EC04161C-389B-494F-92FB-AECE58363E68}"/>
              </a:ext>
            </a:extLst>
          </p:cNvPr>
          <p:cNvPicPr>
            <a:picLocks noChangeAspect="1"/>
          </p:cNvPicPr>
          <p:nvPr/>
        </p:nvPicPr>
        <p:blipFill>
          <a:blip r:embed="rId3"/>
          <a:stretch>
            <a:fillRect/>
          </a:stretch>
        </p:blipFill>
        <p:spPr>
          <a:xfrm>
            <a:off x="531045" y="1249920"/>
            <a:ext cx="2505075" cy="2543175"/>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AFFD7900-424D-4AB4-912C-A3EB6AF2FA35}"/>
              </a:ext>
            </a:extLst>
          </p:cNvPr>
          <p:cNvPicPr>
            <a:picLocks noChangeAspect="1"/>
          </p:cNvPicPr>
          <p:nvPr/>
        </p:nvPicPr>
        <p:blipFill>
          <a:blip r:embed="rId4"/>
          <a:stretch>
            <a:fillRect/>
          </a:stretch>
        </p:blipFill>
        <p:spPr>
          <a:xfrm>
            <a:off x="3579510" y="1259445"/>
            <a:ext cx="2076450" cy="2533650"/>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5F79B453-143F-47D0-A32D-63E58BD8788B}"/>
              </a:ext>
            </a:extLst>
          </p:cNvPr>
          <p:cNvPicPr>
            <a:picLocks noChangeAspect="1"/>
          </p:cNvPicPr>
          <p:nvPr/>
        </p:nvPicPr>
        <p:blipFill>
          <a:blip r:embed="rId5"/>
          <a:stretch>
            <a:fillRect/>
          </a:stretch>
        </p:blipFill>
        <p:spPr>
          <a:xfrm>
            <a:off x="6460305" y="1249920"/>
            <a:ext cx="2152650" cy="24669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1"/>
          <p:cNvSpPr txBox="1">
            <a:spLocks noGrp="1"/>
          </p:cNvSpPr>
          <p:nvPr>
            <p:ph type="title"/>
          </p:nvPr>
        </p:nvSpPr>
        <p:spPr>
          <a:xfrm>
            <a:off x="365760" y="149352"/>
            <a:ext cx="4800600" cy="5937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2D3D4A"/>
              </a:buClr>
              <a:buSzPts val="500"/>
              <a:buFont typeface="Open Sans"/>
              <a:buNone/>
            </a:pPr>
            <a:r>
              <a:rPr lang="en"/>
              <a:t>Storyboard</a:t>
            </a:r>
            <a:endParaRPr/>
          </a:p>
        </p:txBody>
      </p:sp>
      <p:graphicFrame>
        <p:nvGraphicFramePr>
          <p:cNvPr id="367" name="Google Shape;367;p61"/>
          <p:cNvGraphicFramePr/>
          <p:nvPr>
            <p:extLst>
              <p:ext uri="{D42A27DB-BD31-4B8C-83A1-F6EECF244321}">
                <p14:modId xmlns:p14="http://schemas.microsoft.com/office/powerpoint/2010/main" val="842443924"/>
              </p:ext>
            </p:extLst>
          </p:nvPr>
        </p:nvGraphicFramePr>
        <p:xfrm>
          <a:off x="365760" y="886968"/>
          <a:ext cx="8503950" cy="4068610"/>
        </p:xfrm>
        <a:graphic>
          <a:graphicData uri="http://schemas.openxmlformats.org/drawingml/2006/table">
            <a:tbl>
              <a:tblPr firstRow="1" bandRow="1">
                <a:noFill/>
                <a:tableStyleId>{FD2BC3FF-C176-4A3E-B035-66DFEBF6BFF7}</a:tableStyleId>
              </a:tblPr>
              <a:tblGrid>
                <a:gridCol w="2834650">
                  <a:extLst>
                    <a:ext uri="{9D8B030D-6E8A-4147-A177-3AD203B41FA5}">
                      <a16:colId xmlns:a16="http://schemas.microsoft.com/office/drawing/2014/main" val="20000"/>
                    </a:ext>
                  </a:extLst>
                </a:gridCol>
                <a:gridCol w="2834650">
                  <a:extLst>
                    <a:ext uri="{9D8B030D-6E8A-4147-A177-3AD203B41FA5}">
                      <a16:colId xmlns:a16="http://schemas.microsoft.com/office/drawing/2014/main" val="20001"/>
                    </a:ext>
                  </a:extLst>
                </a:gridCol>
                <a:gridCol w="2834650">
                  <a:extLst>
                    <a:ext uri="{9D8B030D-6E8A-4147-A177-3AD203B41FA5}">
                      <a16:colId xmlns:a16="http://schemas.microsoft.com/office/drawing/2014/main" val="20002"/>
                    </a:ext>
                  </a:extLst>
                </a:gridCol>
              </a:tblGrid>
              <a:tr h="3154200">
                <a:tc>
                  <a:txBody>
                    <a:bodyPr/>
                    <a:lstStyle/>
                    <a:p>
                      <a:pPr marL="0" marR="0" lvl="0" indent="0" algn="l" rtl="0">
                        <a:lnSpc>
                          <a:spcPct val="100000"/>
                        </a:lnSpc>
                        <a:spcBef>
                          <a:spcPts val="0"/>
                        </a:spcBef>
                        <a:spcAft>
                          <a:spcPts val="0"/>
                        </a:spcAft>
                        <a:buNone/>
                      </a:pP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tc>
                <a:extLst>
                  <a:ext uri="{0D108BD9-81ED-4DB2-BD59-A6C34878D82A}">
                    <a16:rowId xmlns:a16="http://schemas.microsoft.com/office/drawing/2014/main" val="10000"/>
                  </a:ext>
                </a:extLst>
              </a:tr>
              <a:tr h="841725">
                <a:tc>
                  <a:txBody>
                    <a:bodyPr/>
                    <a:lstStyle/>
                    <a:p>
                      <a:pPr marL="0" marR="0" lvl="0" indent="0" algn="l" rtl="0">
                        <a:lnSpc>
                          <a:spcPct val="100000"/>
                        </a:lnSpc>
                        <a:spcBef>
                          <a:spcPts val="0"/>
                        </a:spcBef>
                        <a:spcAft>
                          <a:spcPts val="0"/>
                        </a:spcAft>
                        <a:buNone/>
                      </a:pPr>
                      <a:r>
                        <a:rPr lang="en-GB" sz="900" u="none" strike="noStrike" cap="none" dirty="0"/>
                        <a:t>Finally figuring out her passion, Rachel feels empowered to help people improve their financial position with the knowledge she has learnt. She finds paraplanning role for a financial adviser and clicks apply. </a:t>
                      </a:r>
                      <a:br>
                        <a:rPr lang="en" sz="900" u="none" strike="noStrike" cap="none" dirty="0"/>
                      </a:br>
                      <a:endParaRPr sz="9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GB" sz="900" u="none" strike="noStrike" cap="none" dirty="0"/>
                        <a:t>Rachel has finally taken her first steps towards landing a job. Now she knows what she wants to do, it's easy for her to hop on the app and  apply for any new job listings that come up. </a:t>
                      </a:r>
                      <a:endParaRPr sz="9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GB" sz="900" u="none" strike="noStrike" cap="none" dirty="0"/>
                        <a:t>Rachel receives a call a few days later with an invitation to come into the office and meet the team. She is quickly offered a job. </a:t>
                      </a:r>
                      <a:endParaRPr sz="900" u="none" strike="noStrike" cap="none" dirty="0"/>
                    </a:p>
                  </a:txBody>
                  <a:tcPr marL="91450" marR="91450" marT="45725" marB="45725"/>
                </a:tc>
                <a:extLst>
                  <a:ext uri="{0D108BD9-81ED-4DB2-BD59-A6C34878D82A}">
                    <a16:rowId xmlns:a16="http://schemas.microsoft.com/office/drawing/2014/main" val="10001"/>
                  </a:ext>
                </a:extLst>
              </a:tr>
            </a:tbl>
          </a:graphicData>
        </a:graphic>
      </p:graphicFrame>
      <p:pic>
        <p:nvPicPr>
          <p:cNvPr id="9" name="Picture 8" descr="Graphical user interface, text, application, chat or text message&#10;&#10;Description automatically generated">
            <a:extLst>
              <a:ext uri="{FF2B5EF4-FFF2-40B4-BE49-F238E27FC236}">
                <a16:creationId xmlns:a16="http://schemas.microsoft.com/office/drawing/2014/main" id="{DFB4C153-8297-4EF1-AB46-19B0FB25BFFE}"/>
              </a:ext>
            </a:extLst>
          </p:cNvPr>
          <p:cNvPicPr>
            <a:picLocks noChangeAspect="1"/>
          </p:cNvPicPr>
          <p:nvPr/>
        </p:nvPicPr>
        <p:blipFill rotWithShape="1">
          <a:blip r:embed="rId3"/>
          <a:srcRect t="1" r="13716" b="1366"/>
          <a:stretch/>
        </p:blipFill>
        <p:spPr>
          <a:xfrm>
            <a:off x="409628" y="1142530"/>
            <a:ext cx="2779958" cy="2364345"/>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6D3762EE-A250-4F0B-8AA3-4E86D28B61FB}"/>
              </a:ext>
            </a:extLst>
          </p:cNvPr>
          <p:cNvPicPr>
            <a:picLocks noChangeAspect="1"/>
          </p:cNvPicPr>
          <p:nvPr/>
        </p:nvPicPr>
        <p:blipFill>
          <a:blip r:embed="rId4"/>
          <a:stretch>
            <a:fillRect/>
          </a:stretch>
        </p:blipFill>
        <p:spPr>
          <a:xfrm>
            <a:off x="3586162" y="1206771"/>
            <a:ext cx="1971675" cy="2505075"/>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81AB9514-0CAC-4075-9CDC-48CCB0B5F4C0}"/>
              </a:ext>
            </a:extLst>
          </p:cNvPr>
          <p:cNvPicPr>
            <a:picLocks noChangeAspect="1"/>
          </p:cNvPicPr>
          <p:nvPr/>
        </p:nvPicPr>
        <p:blipFill>
          <a:blip r:embed="rId5"/>
          <a:stretch>
            <a:fillRect/>
          </a:stretch>
        </p:blipFill>
        <p:spPr>
          <a:xfrm>
            <a:off x="6091955" y="1642854"/>
            <a:ext cx="2777755" cy="1632910"/>
          </a:xfrm>
          <a:prstGeom prst="rect">
            <a:avLst/>
          </a:prstGeom>
        </p:spPr>
      </p:pic>
    </p:spTree>
    <p:extLst>
      <p:ext uri="{BB962C8B-B14F-4D97-AF65-F5344CB8AC3E}">
        <p14:creationId xmlns:p14="http://schemas.microsoft.com/office/powerpoint/2010/main" val="893787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1"/>
          <p:cNvSpPr txBox="1">
            <a:spLocks noGrp="1"/>
          </p:cNvSpPr>
          <p:nvPr>
            <p:ph type="title"/>
          </p:nvPr>
        </p:nvSpPr>
        <p:spPr>
          <a:xfrm>
            <a:off x="365760" y="149352"/>
            <a:ext cx="4800600" cy="5937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2D3D4A"/>
              </a:buClr>
              <a:buSzPts val="500"/>
              <a:buFont typeface="Open Sans"/>
              <a:buNone/>
            </a:pPr>
            <a:r>
              <a:rPr lang="en"/>
              <a:t>Storyboard</a:t>
            </a:r>
            <a:endParaRPr/>
          </a:p>
        </p:txBody>
      </p:sp>
      <p:graphicFrame>
        <p:nvGraphicFramePr>
          <p:cNvPr id="367" name="Google Shape;367;p61"/>
          <p:cNvGraphicFramePr/>
          <p:nvPr>
            <p:extLst>
              <p:ext uri="{D42A27DB-BD31-4B8C-83A1-F6EECF244321}">
                <p14:modId xmlns:p14="http://schemas.microsoft.com/office/powerpoint/2010/main" val="1222301517"/>
              </p:ext>
            </p:extLst>
          </p:nvPr>
        </p:nvGraphicFramePr>
        <p:xfrm>
          <a:off x="365760" y="886968"/>
          <a:ext cx="2834650" cy="4068610"/>
        </p:xfrm>
        <a:graphic>
          <a:graphicData uri="http://schemas.openxmlformats.org/drawingml/2006/table">
            <a:tbl>
              <a:tblPr firstRow="1" bandRow="1">
                <a:noFill/>
                <a:tableStyleId>{FD2BC3FF-C176-4A3E-B035-66DFEBF6BFF7}</a:tableStyleId>
              </a:tblPr>
              <a:tblGrid>
                <a:gridCol w="2834650">
                  <a:extLst>
                    <a:ext uri="{9D8B030D-6E8A-4147-A177-3AD203B41FA5}">
                      <a16:colId xmlns:a16="http://schemas.microsoft.com/office/drawing/2014/main" val="20000"/>
                    </a:ext>
                  </a:extLst>
                </a:gridCol>
              </a:tblGrid>
              <a:tr h="3154200">
                <a:tc>
                  <a:txBody>
                    <a:bodyPr/>
                    <a:lstStyle/>
                    <a:p>
                      <a:pPr marL="0" marR="0" lvl="0" indent="0" algn="l" rtl="0">
                        <a:lnSpc>
                          <a:spcPct val="100000"/>
                        </a:lnSpc>
                        <a:spcBef>
                          <a:spcPts val="0"/>
                        </a:spcBef>
                        <a:spcAft>
                          <a:spcPts val="0"/>
                        </a:spcAft>
                        <a:buNone/>
                      </a:pP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endParaRPr sz="1400" u="none" strike="noStrike" cap="none" dirty="0"/>
                    </a:p>
                  </a:txBody>
                  <a:tcPr marL="91450" marR="91450" marT="45725" marB="45725"/>
                </a:tc>
                <a:extLst>
                  <a:ext uri="{0D108BD9-81ED-4DB2-BD59-A6C34878D82A}">
                    <a16:rowId xmlns:a16="http://schemas.microsoft.com/office/drawing/2014/main" val="10000"/>
                  </a:ext>
                </a:extLst>
              </a:tr>
              <a:tr h="841725">
                <a:tc>
                  <a:txBody>
                    <a:bodyPr/>
                    <a:lstStyle/>
                    <a:p>
                      <a:pPr marL="0" marR="0" lvl="0" indent="0" algn="l" rtl="0">
                        <a:lnSpc>
                          <a:spcPct val="100000"/>
                        </a:lnSpc>
                        <a:spcBef>
                          <a:spcPts val="0"/>
                        </a:spcBef>
                        <a:spcAft>
                          <a:spcPts val="0"/>
                        </a:spcAft>
                        <a:buNone/>
                      </a:pPr>
                      <a:r>
                        <a:rPr lang="en-GB" sz="900" u="none" strike="noStrike" cap="none" dirty="0"/>
                        <a:t>Rachel now has everything figured out in life, good grades, great friends, hot boyfriend, amazing job, and the greatest thing is that she has finally found her passion!</a:t>
                      </a:r>
                      <a:br>
                        <a:rPr lang="en" sz="900" u="none" strike="noStrike" cap="none" dirty="0"/>
                      </a:br>
                      <a:br>
                        <a:rPr lang="en" sz="900" u="none" strike="noStrike" cap="none" dirty="0"/>
                      </a:br>
                      <a:endParaRPr sz="900" u="none" strike="noStrike" cap="none" dirty="0"/>
                    </a:p>
                  </a:txBody>
                  <a:tcPr marL="91450" marR="91450" marT="45725" marB="45725"/>
                </a:tc>
                <a:extLst>
                  <a:ext uri="{0D108BD9-81ED-4DB2-BD59-A6C34878D82A}">
                    <a16:rowId xmlns:a16="http://schemas.microsoft.com/office/drawing/2014/main" val="10001"/>
                  </a:ext>
                </a:extLst>
              </a:tr>
            </a:tbl>
          </a:graphicData>
        </a:graphic>
      </p:graphicFrame>
      <p:pic>
        <p:nvPicPr>
          <p:cNvPr id="3" name="Picture 2" descr="A picture containing text, vector graphics&#10;&#10;Description automatically generated">
            <a:extLst>
              <a:ext uri="{FF2B5EF4-FFF2-40B4-BE49-F238E27FC236}">
                <a16:creationId xmlns:a16="http://schemas.microsoft.com/office/drawing/2014/main" id="{F56B37DE-CB02-4CFB-95C5-CBACADC2EA31}"/>
              </a:ext>
            </a:extLst>
          </p:cNvPr>
          <p:cNvPicPr>
            <a:picLocks noChangeAspect="1"/>
          </p:cNvPicPr>
          <p:nvPr/>
        </p:nvPicPr>
        <p:blipFill>
          <a:blip r:embed="rId3"/>
          <a:stretch>
            <a:fillRect/>
          </a:stretch>
        </p:blipFill>
        <p:spPr>
          <a:xfrm>
            <a:off x="419415" y="1607423"/>
            <a:ext cx="2755472" cy="1582930"/>
          </a:xfrm>
          <a:prstGeom prst="rect">
            <a:avLst/>
          </a:prstGeom>
        </p:spPr>
      </p:pic>
      <p:pic>
        <p:nvPicPr>
          <p:cNvPr id="1026" name="Picture 2" descr="Storyboard Creator | Write, draw &amp;amp; collaborate online! — Plot">
            <a:hlinkClick r:id="rId4"/>
            <a:extLst>
              <a:ext uri="{FF2B5EF4-FFF2-40B4-BE49-F238E27FC236}">
                <a16:creationId xmlns:a16="http://schemas.microsoft.com/office/drawing/2014/main" id="{BF0330E6-46B6-49DC-8B9B-1792C0D8D6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0464" y="186000"/>
            <a:ext cx="1637776" cy="70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42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3"/>
          <p:cNvSpPr txBox="1">
            <a:spLocks noGrp="1"/>
          </p:cNvSpPr>
          <p:nvPr>
            <p:ph type="title"/>
          </p:nvPr>
        </p:nvSpPr>
        <p:spPr>
          <a:xfrm>
            <a:off x="311700" y="216425"/>
            <a:ext cx="8520600" cy="572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a:t>Prototype</a:t>
            </a:r>
            <a:endParaRPr sz="3200"/>
          </a:p>
        </p:txBody>
      </p:sp>
      <p:sp>
        <p:nvSpPr>
          <p:cNvPr id="382" name="Google Shape;382;p63"/>
          <p:cNvSpPr txBox="1"/>
          <p:nvPr/>
        </p:nvSpPr>
        <p:spPr>
          <a:xfrm>
            <a:off x="7117013" y="3011975"/>
            <a:ext cx="1009500" cy="44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Open Sans"/>
                <a:ea typeface="Open Sans"/>
                <a:cs typeface="Open Sans"/>
                <a:sym typeface="Open Sans"/>
              </a:rPr>
              <a:t>Link your prototype</a:t>
            </a:r>
            <a:endParaRPr sz="800" b="0" i="0" u="none" strike="noStrike" cap="none">
              <a:solidFill>
                <a:srgbClr val="000000"/>
              </a:solidFill>
              <a:latin typeface="Open Sans"/>
              <a:ea typeface="Open Sans"/>
              <a:cs typeface="Open Sans"/>
              <a:sym typeface="Open Sans"/>
            </a:endParaRPr>
          </a:p>
        </p:txBody>
      </p:sp>
      <p:pic>
        <p:nvPicPr>
          <p:cNvPr id="383" name="Google Shape;383;p63">
            <a:hlinkClick r:id="rId3"/>
          </p:cNvPr>
          <p:cNvPicPr preferRelativeResize="0"/>
          <p:nvPr/>
        </p:nvPicPr>
        <p:blipFill rotWithShape="1">
          <a:blip r:embed="rId4">
            <a:alphaModFix/>
          </a:blip>
          <a:srcRect/>
          <a:stretch/>
        </p:blipFill>
        <p:spPr>
          <a:xfrm>
            <a:off x="6679500" y="1629488"/>
            <a:ext cx="1884525" cy="1884525"/>
          </a:xfrm>
          <a:prstGeom prst="rect">
            <a:avLst/>
          </a:prstGeom>
          <a:noFill/>
          <a:ln>
            <a:noFill/>
          </a:ln>
        </p:spPr>
      </p:pic>
      <p:graphicFrame>
        <p:nvGraphicFramePr>
          <p:cNvPr id="384" name="Google Shape;384;p63"/>
          <p:cNvGraphicFramePr/>
          <p:nvPr>
            <p:extLst>
              <p:ext uri="{D42A27DB-BD31-4B8C-83A1-F6EECF244321}">
                <p14:modId xmlns:p14="http://schemas.microsoft.com/office/powerpoint/2010/main" val="1558419890"/>
              </p:ext>
            </p:extLst>
          </p:nvPr>
        </p:nvGraphicFramePr>
        <p:xfrm>
          <a:off x="311700" y="1077138"/>
          <a:ext cx="6476850" cy="3987710"/>
        </p:xfrm>
        <a:graphic>
          <a:graphicData uri="http://schemas.openxmlformats.org/drawingml/2006/table">
            <a:tbl>
              <a:tblPr>
                <a:noFill/>
                <a:tableStyleId>{FD2BC3FF-C176-4A3E-B035-66DFEBF6BFF7}</a:tableStyleId>
              </a:tblPr>
              <a:tblGrid>
                <a:gridCol w="1965300">
                  <a:extLst>
                    <a:ext uri="{9D8B030D-6E8A-4147-A177-3AD203B41FA5}">
                      <a16:colId xmlns:a16="http://schemas.microsoft.com/office/drawing/2014/main" val="20000"/>
                    </a:ext>
                  </a:extLst>
                </a:gridCol>
                <a:gridCol w="4511550">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FFFFFF"/>
                          </a:solidFill>
                        </a:rPr>
                        <a:t>Description</a:t>
                      </a:r>
                      <a:endParaRPr sz="1400" u="none" strike="noStrike" cap="none">
                        <a:solidFill>
                          <a:srgbClr val="FFFFFF"/>
                        </a:solidFill>
                      </a:endParaRPr>
                    </a:p>
                    <a:p>
                      <a:pPr marL="457200" marR="0" lvl="0" indent="-292100" algn="l" rtl="0">
                        <a:lnSpc>
                          <a:spcPct val="100000"/>
                        </a:lnSpc>
                        <a:spcBef>
                          <a:spcPts val="0"/>
                        </a:spcBef>
                        <a:spcAft>
                          <a:spcPts val="0"/>
                        </a:spcAft>
                        <a:buClr>
                          <a:srgbClr val="FFFFFF"/>
                        </a:buClr>
                        <a:buSzPts val="1000"/>
                        <a:buFont typeface="Arial"/>
                        <a:buChar char="●"/>
                      </a:pPr>
                      <a:r>
                        <a:rPr lang="en" sz="1000" u="none" strike="noStrike" cap="none">
                          <a:solidFill>
                            <a:srgbClr val="FFFFFF"/>
                          </a:solidFill>
                        </a:rPr>
                        <a:t>High level overview of the prototype</a:t>
                      </a:r>
                      <a:endParaRPr sz="1000" u="none" strike="noStrike" cap="none">
                        <a:solidFill>
                          <a:srgbClr val="FFFFFF"/>
                        </a:solidFill>
                      </a:endParaRPr>
                    </a:p>
                    <a:p>
                      <a:pPr marL="457200" marR="0" lvl="0" indent="-292100" algn="l" rtl="0">
                        <a:lnSpc>
                          <a:spcPct val="100000"/>
                        </a:lnSpc>
                        <a:spcBef>
                          <a:spcPts val="0"/>
                        </a:spcBef>
                        <a:spcAft>
                          <a:spcPts val="0"/>
                        </a:spcAft>
                        <a:buClr>
                          <a:srgbClr val="FFFFFF"/>
                        </a:buClr>
                        <a:buSzPts val="1000"/>
                        <a:buFont typeface="Arial"/>
                        <a:buChar char="●"/>
                      </a:pPr>
                      <a:r>
                        <a:rPr lang="en" sz="1000" u="none" strike="noStrike" cap="none">
                          <a:solidFill>
                            <a:srgbClr val="FFFFFF"/>
                          </a:solidFill>
                        </a:rPr>
                        <a:t>What does it do?</a:t>
                      </a:r>
                      <a:endParaRPr sz="1000"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u="none" strike="noStrike" cap="none" dirty="0">
                          <a:solidFill>
                            <a:schemeClr val="tx2">
                              <a:lumMod val="10000"/>
                            </a:schemeClr>
                          </a:solidFill>
                          <a:latin typeface="Open Sans"/>
                          <a:ea typeface="Open Sans"/>
                          <a:cs typeface="Open Sans"/>
                          <a:sym typeface="Open Sans"/>
                        </a:rPr>
                        <a:t>User is asked to login with existing LinkedIn details. The user is then asked to complete a self assessment. Afterwards, the user is provided with assessment results and job recommendations. The user can select which job they prefer. The are then able to apply for the job. User is also able to edit their existing LinkedIn profile.</a:t>
                      </a:r>
                      <a:endParaRPr sz="1200" u="none" strike="noStrike" cap="none" dirty="0">
                        <a:solidFill>
                          <a:schemeClr val="tx2">
                            <a:lumMod val="10000"/>
                          </a:schemeClr>
                        </a:solidFill>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FFFFFF"/>
                          </a:solidFill>
                        </a:rPr>
                        <a:t>Assumptions</a:t>
                      </a:r>
                      <a:endParaRPr sz="1400" u="none" strike="noStrike" cap="none">
                        <a:solidFill>
                          <a:srgbClr val="FFFFFF"/>
                        </a:solidFill>
                      </a:endParaRPr>
                    </a:p>
                    <a:p>
                      <a:pPr marL="457200" marR="0" lvl="0" indent="-292100" algn="l" rtl="0">
                        <a:lnSpc>
                          <a:spcPct val="100000"/>
                        </a:lnSpc>
                        <a:spcBef>
                          <a:spcPts val="0"/>
                        </a:spcBef>
                        <a:spcAft>
                          <a:spcPts val="0"/>
                        </a:spcAft>
                        <a:buClr>
                          <a:srgbClr val="FFFFFF"/>
                        </a:buClr>
                        <a:buSzPts val="1000"/>
                        <a:buFont typeface="Arial"/>
                        <a:buChar char="●"/>
                      </a:pPr>
                      <a:r>
                        <a:rPr lang="en" sz="1000" u="none" strike="noStrike" cap="none">
                          <a:solidFill>
                            <a:srgbClr val="FFFFFF"/>
                          </a:solidFill>
                        </a:rPr>
                        <a:t>Any assumptions within the prototype</a:t>
                      </a: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3365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 sz="1200" u="none" strike="noStrike" cap="none" dirty="0">
                          <a:latin typeface="Open Sans"/>
                          <a:ea typeface="Open Sans"/>
                          <a:cs typeface="Open Sans"/>
                          <a:sym typeface="Open Sans"/>
                        </a:rPr>
                        <a:t>User is a member of LinkedIn and has log in details</a:t>
                      </a:r>
                    </a:p>
                    <a:p>
                      <a:pPr marL="3365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 sz="1200" u="none" strike="noStrike" cap="none" dirty="0">
                          <a:latin typeface="Open Sans"/>
                          <a:ea typeface="Open Sans"/>
                          <a:cs typeface="Open Sans"/>
                          <a:sym typeface="Open Sans"/>
                        </a:rPr>
                        <a:t>User will fill out self assessment </a:t>
                      </a:r>
                    </a:p>
                    <a:p>
                      <a:pPr marL="3365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 sz="1200" u="none" strike="noStrike" cap="none" dirty="0">
                          <a:latin typeface="Open Sans"/>
                          <a:ea typeface="Open Sans"/>
                          <a:cs typeface="Open Sans"/>
                          <a:sym typeface="Open Sans"/>
                        </a:rPr>
                        <a:t>User logs in for first time and profile is automatically created  </a:t>
                      </a:r>
                      <a:endParaRPr sz="1200" u="none" strike="noStrike" cap="none"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FFFFFF"/>
                          </a:solidFill>
                        </a:rPr>
                        <a:t>Tasks</a:t>
                      </a:r>
                      <a:endParaRPr sz="1400" u="none" strike="noStrike" cap="none">
                        <a:solidFill>
                          <a:srgbClr val="FFFFFF"/>
                        </a:solidFill>
                      </a:endParaRPr>
                    </a:p>
                    <a:p>
                      <a:pPr marL="457200" marR="0" lvl="0" indent="-292100" algn="l" rtl="0">
                        <a:lnSpc>
                          <a:spcPct val="100000"/>
                        </a:lnSpc>
                        <a:spcBef>
                          <a:spcPts val="0"/>
                        </a:spcBef>
                        <a:spcAft>
                          <a:spcPts val="0"/>
                        </a:spcAft>
                        <a:buClr>
                          <a:srgbClr val="FFFFFF"/>
                        </a:buClr>
                        <a:buSzPts val="1000"/>
                        <a:buFont typeface="Arial"/>
                        <a:buChar char="●"/>
                      </a:pPr>
                      <a:r>
                        <a:rPr lang="en" sz="1000" u="none" strike="noStrike" cap="none">
                          <a:solidFill>
                            <a:srgbClr val="FFFFFF"/>
                          </a:solidFill>
                        </a:rPr>
                        <a:t>What are the tasks that a user can complete in the prototype?</a:t>
                      </a:r>
                      <a:endParaRPr sz="1000"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marR="0" lvl="0" indent="-171450" algn="l" rtl="0">
                        <a:lnSpc>
                          <a:spcPct val="115000"/>
                        </a:lnSpc>
                        <a:spcBef>
                          <a:spcPts val="0"/>
                        </a:spcBef>
                        <a:spcAft>
                          <a:spcPts val="0"/>
                        </a:spcAft>
                        <a:buClr>
                          <a:srgbClr val="000000"/>
                        </a:buClr>
                        <a:buSzPts val="1200"/>
                        <a:buFont typeface="Arial" panose="020B0604020202020204" pitchFamily="34" charset="0"/>
                        <a:buChar char="•"/>
                      </a:pPr>
                      <a:r>
                        <a:rPr lang="en" sz="1200" u="none" strike="noStrike" cap="none" dirty="0">
                          <a:solidFill>
                            <a:schemeClr val="tx2">
                              <a:lumMod val="10000"/>
                            </a:schemeClr>
                          </a:solidFill>
                          <a:latin typeface="Open Sans"/>
                          <a:ea typeface="Open Sans"/>
                          <a:cs typeface="Open Sans"/>
                          <a:sym typeface="Open Sans"/>
                        </a:rPr>
                        <a:t>Sign up and sign in</a:t>
                      </a:r>
                    </a:p>
                    <a:p>
                      <a:pPr marL="171450" marR="0" lvl="0" indent="-171450" algn="l" rtl="0">
                        <a:lnSpc>
                          <a:spcPct val="115000"/>
                        </a:lnSpc>
                        <a:spcBef>
                          <a:spcPts val="0"/>
                        </a:spcBef>
                        <a:spcAft>
                          <a:spcPts val="0"/>
                        </a:spcAft>
                        <a:buClr>
                          <a:srgbClr val="000000"/>
                        </a:buClr>
                        <a:buSzPts val="1200"/>
                        <a:buFont typeface="Arial" panose="020B0604020202020204" pitchFamily="34" charset="0"/>
                        <a:buChar char="•"/>
                      </a:pPr>
                      <a:r>
                        <a:rPr lang="en" sz="1200" u="none" strike="noStrike" cap="none" dirty="0">
                          <a:solidFill>
                            <a:schemeClr val="tx2">
                              <a:lumMod val="10000"/>
                            </a:schemeClr>
                          </a:solidFill>
                          <a:latin typeface="Open Sans"/>
                          <a:ea typeface="Open Sans"/>
                          <a:cs typeface="Open Sans"/>
                          <a:sym typeface="Open Sans"/>
                        </a:rPr>
                        <a:t>Self Assessment about fields of interest and personality type</a:t>
                      </a:r>
                    </a:p>
                    <a:p>
                      <a:pPr marL="171450" marR="0" lvl="0" indent="-171450" algn="l" rtl="0">
                        <a:lnSpc>
                          <a:spcPct val="115000"/>
                        </a:lnSpc>
                        <a:spcBef>
                          <a:spcPts val="0"/>
                        </a:spcBef>
                        <a:spcAft>
                          <a:spcPts val="0"/>
                        </a:spcAft>
                        <a:buClr>
                          <a:srgbClr val="000000"/>
                        </a:buClr>
                        <a:buSzPts val="1200"/>
                        <a:buFont typeface="Arial" panose="020B0604020202020204" pitchFamily="34" charset="0"/>
                        <a:buChar char="•"/>
                      </a:pPr>
                      <a:r>
                        <a:rPr lang="en" sz="1200" u="none" strike="noStrike" cap="none" dirty="0">
                          <a:solidFill>
                            <a:schemeClr val="tx2">
                              <a:lumMod val="10000"/>
                            </a:schemeClr>
                          </a:solidFill>
                          <a:latin typeface="Open Sans"/>
                          <a:ea typeface="Open Sans"/>
                          <a:cs typeface="Open Sans"/>
                          <a:sym typeface="Open Sans"/>
                        </a:rPr>
                        <a:t>View auto recommended jobs </a:t>
                      </a:r>
                    </a:p>
                    <a:p>
                      <a:pPr marL="171450" marR="0" lvl="0" indent="-171450" algn="l" rtl="0">
                        <a:lnSpc>
                          <a:spcPct val="115000"/>
                        </a:lnSpc>
                        <a:spcBef>
                          <a:spcPts val="0"/>
                        </a:spcBef>
                        <a:spcAft>
                          <a:spcPts val="0"/>
                        </a:spcAft>
                        <a:buClr>
                          <a:srgbClr val="000000"/>
                        </a:buClr>
                        <a:buSzPts val="1200"/>
                        <a:buFont typeface="Arial" panose="020B0604020202020204" pitchFamily="34" charset="0"/>
                        <a:buChar char="•"/>
                      </a:pPr>
                      <a:r>
                        <a:rPr lang="en" sz="1200" u="none" strike="noStrike" cap="none" dirty="0">
                          <a:solidFill>
                            <a:schemeClr val="tx2">
                              <a:lumMod val="10000"/>
                            </a:schemeClr>
                          </a:solidFill>
                          <a:latin typeface="Open Sans"/>
                          <a:ea typeface="Open Sans"/>
                          <a:cs typeface="Open Sans"/>
                          <a:sym typeface="Open Sans"/>
                        </a:rPr>
                        <a:t>Apply for jobs </a:t>
                      </a:r>
                    </a:p>
                    <a:p>
                      <a:pPr marL="171450" marR="0" lvl="0" indent="-171450" algn="l" rtl="0">
                        <a:lnSpc>
                          <a:spcPct val="115000"/>
                        </a:lnSpc>
                        <a:spcBef>
                          <a:spcPts val="0"/>
                        </a:spcBef>
                        <a:spcAft>
                          <a:spcPts val="0"/>
                        </a:spcAft>
                        <a:buClr>
                          <a:srgbClr val="000000"/>
                        </a:buClr>
                        <a:buSzPts val="1200"/>
                        <a:buFont typeface="Arial" panose="020B0604020202020204" pitchFamily="34" charset="0"/>
                        <a:buChar char="•"/>
                      </a:pPr>
                      <a:r>
                        <a:rPr lang="en" sz="1200" u="none" strike="noStrike" cap="none" dirty="0">
                          <a:solidFill>
                            <a:schemeClr val="tx2">
                              <a:lumMod val="10000"/>
                            </a:schemeClr>
                          </a:solidFill>
                          <a:latin typeface="Open Sans"/>
                          <a:ea typeface="Open Sans"/>
                          <a:cs typeface="Open Sans"/>
                          <a:sym typeface="Open Sans"/>
                        </a:rPr>
                        <a:t>Edit profile and personal contact details </a:t>
                      </a:r>
                    </a:p>
                    <a:p>
                      <a:pPr marL="171450" marR="0" lvl="0" indent="-171450" algn="l" rtl="0">
                        <a:lnSpc>
                          <a:spcPct val="115000"/>
                        </a:lnSpc>
                        <a:spcBef>
                          <a:spcPts val="0"/>
                        </a:spcBef>
                        <a:spcAft>
                          <a:spcPts val="0"/>
                        </a:spcAft>
                        <a:buClr>
                          <a:srgbClr val="000000"/>
                        </a:buClr>
                        <a:buSzPts val="1200"/>
                        <a:buFont typeface="Arial" panose="020B0604020202020204" pitchFamily="34" charset="0"/>
                        <a:buChar char="•"/>
                      </a:pPr>
                      <a:r>
                        <a:rPr lang="en" sz="1200" u="none" strike="noStrike" cap="none" dirty="0">
                          <a:solidFill>
                            <a:schemeClr val="tx2">
                              <a:lumMod val="10000"/>
                            </a:schemeClr>
                          </a:solidFill>
                          <a:latin typeface="Open Sans"/>
                          <a:ea typeface="Open Sans"/>
                          <a:cs typeface="Open Sans"/>
                          <a:sym typeface="Open Sans"/>
                        </a:rPr>
                        <a:t>Upload Resume </a:t>
                      </a:r>
                      <a:endParaRPr sz="1000" u="none" strike="noStrike" cap="none" dirty="0">
                        <a:solidFill>
                          <a:schemeClr val="tx2">
                            <a:lumMod val="10000"/>
                          </a:schemeClr>
                        </a:solidFill>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4"/>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SzPts val="500"/>
              <a:buFont typeface="Open Sans"/>
              <a:buNone/>
            </a:pPr>
            <a:r>
              <a:rPr lang="en"/>
              <a:t>Validate</a:t>
            </a:r>
            <a:endParaRPr sz="500"/>
          </a:p>
        </p:txBody>
      </p:sp>
      <p:sp>
        <p:nvSpPr>
          <p:cNvPr id="390" name="Google Shape;390;p64"/>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Open Sans"/>
                <a:ea typeface="Open Sans"/>
                <a:cs typeface="Open Sans"/>
                <a:sym typeface="Open Sans"/>
              </a:rPr>
              <a:t>Users will go through your prototype and provide feedback on your concept. This is also an opportunity to have an engineering feasibility discussion</a:t>
            </a:r>
            <a:endParaRPr sz="1400" b="0" i="0" u="none" strike="noStrike" cap="non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Initial PRD</a:t>
            </a:r>
            <a:endParaRPr/>
          </a:p>
        </p:txBody>
      </p:sp>
      <p:pic>
        <p:nvPicPr>
          <p:cNvPr id="3" name="Picture 2" descr="Icon&#10;&#10;Description automatically generated">
            <a:extLst>
              <a:ext uri="{FF2B5EF4-FFF2-40B4-BE49-F238E27FC236}">
                <a16:creationId xmlns:a16="http://schemas.microsoft.com/office/drawing/2014/main" id="{8FB65F5E-7537-4328-AD25-17A07457CC46}"/>
              </a:ext>
            </a:extLst>
          </p:cNvPr>
          <p:cNvPicPr>
            <a:picLocks noChangeAspect="1"/>
          </p:cNvPicPr>
          <p:nvPr/>
        </p:nvPicPr>
        <p:blipFill>
          <a:blip r:embed="rId3"/>
          <a:stretch>
            <a:fillRect/>
          </a:stretch>
        </p:blipFill>
        <p:spPr>
          <a:xfrm>
            <a:off x="3686604" y="1258885"/>
            <a:ext cx="1770792" cy="2288183"/>
          </a:xfrm>
          <a:prstGeom prst="rect">
            <a:avLst/>
          </a:prstGeom>
        </p:spPr>
      </p:pic>
      <p:sp>
        <p:nvSpPr>
          <p:cNvPr id="6" name="TextBox 5">
            <a:extLst>
              <a:ext uri="{FF2B5EF4-FFF2-40B4-BE49-F238E27FC236}">
                <a16:creationId xmlns:a16="http://schemas.microsoft.com/office/drawing/2014/main" id="{C1C6AAE7-BD86-4C39-AD0E-7C0F50DFE347}"/>
              </a:ext>
            </a:extLst>
          </p:cNvPr>
          <p:cNvSpPr txBox="1"/>
          <p:nvPr/>
        </p:nvSpPr>
        <p:spPr>
          <a:xfrm>
            <a:off x="4289711" y="3547068"/>
            <a:ext cx="564578" cy="307777"/>
          </a:xfrm>
          <a:prstGeom prst="rect">
            <a:avLst/>
          </a:prstGeom>
          <a:noFill/>
        </p:spPr>
        <p:txBody>
          <a:bodyPr wrap="none" rtlCol="0">
            <a:spAutoFit/>
          </a:bodyPr>
          <a:lstStyle/>
          <a:p>
            <a:r>
              <a:rPr lang="en-AU" dirty="0">
                <a:hlinkClick r:id="rId4"/>
              </a:rPr>
              <a:t>PRD</a:t>
            </a:r>
            <a:endParaRPr lang="en-AU"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6"/>
          <p:cNvSpPr txBox="1">
            <a:spLocks noGrp="1"/>
          </p:cNvSpPr>
          <p:nvPr>
            <p:ph type="title"/>
          </p:nvPr>
        </p:nvSpPr>
        <p:spPr>
          <a:xfrm>
            <a:off x="311700" y="445025"/>
            <a:ext cx="576252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GradLink Research Plan</a:t>
            </a:r>
            <a:endParaRPr dirty="0"/>
          </a:p>
        </p:txBody>
      </p:sp>
      <p:sp>
        <p:nvSpPr>
          <p:cNvPr id="406" name="Google Shape;406;p66"/>
          <p:cNvSpPr txBox="1"/>
          <p:nvPr/>
        </p:nvSpPr>
        <p:spPr>
          <a:xfrm>
            <a:off x="6161314" y="445025"/>
            <a:ext cx="267098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dirty="0">
                <a:solidFill>
                  <a:srgbClr val="000000"/>
                </a:solidFill>
                <a:latin typeface="Arial"/>
                <a:ea typeface="Arial"/>
                <a:cs typeface="Arial"/>
                <a:sym typeface="Arial"/>
              </a:rPr>
              <a:t>PM: </a:t>
            </a:r>
            <a:r>
              <a:rPr lang="en" dirty="0"/>
              <a:t>Vanessa Lam</a:t>
            </a:r>
            <a:endParaRPr dirty="0"/>
          </a:p>
          <a:p>
            <a:pPr marL="0" marR="0" lvl="0" indent="0" algn="l" rtl="0">
              <a:lnSpc>
                <a:spcPct val="100000"/>
              </a:lnSpc>
              <a:spcBef>
                <a:spcPts val="0"/>
              </a:spcBef>
              <a:spcAft>
                <a:spcPts val="0"/>
              </a:spcAft>
              <a:buNone/>
            </a:pPr>
            <a:r>
              <a:rPr lang="en" sz="1400" b="0" i="0" u="none" strike="noStrike" cap="none" dirty="0">
                <a:solidFill>
                  <a:srgbClr val="000000"/>
                </a:solidFill>
                <a:latin typeface="Arial"/>
                <a:ea typeface="Arial"/>
                <a:cs typeface="Arial"/>
                <a:sym typeface="Arial"/>
              </a:rPr>
              <a:t>STATUS: DRAFT</a:t>
            </a:r>
            <a:endParaRPr dirty="0"/>
          </a:p>
        </p:txBody>
      </p:sp>
      <p:pic>
        <p:nvPicPr>
          <p:cNvPr id="7" name="Picture 6" descr="Icon&#10;&#10;Description automatically generated">
            <a:extLst>
              <a:ext uri="{FF2B5EF4-FFF2-40B4-BE49-F238E27FC236}">
                <a16:creationId xmlns:a16="http://schemas.microsoft.com/office/drawing/2014/main" id="{7503963A-C25F-4837-8CDD-B5365398483E}"/>
              </a:ext>
            </a:extLst>
          </p:cNvPr>
          <p:cNvPicPr>
            <a:picLocks noChangeAspect="1"/>
          </p:cNvPicPr>
          <p:nvPr/>
        </p:nvPicPr>
        <p:blipFill>
          <a:blip r:embed="rId3"/>
          <a:stretch>
            <a:fillRect/>
          </a:stretch>
        </p:blipFill>
        <p:spPr>
          <a:xfrm>
            <a:off x="3686604" y="1258885"/>
            <a:ext cx="1770792" cy="2288183"/>
          </a:xfrm>
          <a:prstGeom prst="rect">
            <a:avLst/>
          </a:prstGeom>
        </p:spPr>
      </p:pic>
      <p:sp>
        <p:nvSpPr>
          <p:cNvPr id="4" name="TextBox 3">
            <a:extLst>
              <a:ext uri="{FF2B5EF4-FFF2-40B4-BE49-F238E27FC236}">
                <a16:creationId xmlns:a16="http://schemas.microsoft.com/office/drawing/2014/main" id="{39163F13-1908-4213-A344-6C650F81A2AC}"/>
              </a:ext>
            </a:extLst>
          </p:cNvPr>
          <p:cNvSpPr txBox="1"/>
          <p:nvPr/>
        </p:nvSpPr>
        <p:spPr>
          <a:xfrm>
            <a:off x="3892166" y="3547068"/>
            <a:ext cx="1359668" cy="307777"/>
          </a:xfrm>
          <a:prstGeom prst="rect">
            <a:avLst/>
          </a:prstGeom>
          <a:noFill/>
        </p:spPr>
        <p:txBody>
          <a:bodyPr wrap="none" rtlCol="0">
            <a:spAutoFit/>
          </a:bodyPr>
          <a:lstStyle/>
          <a:p>
            <a:r>
              <a:rPr lang="en-AU" dirty="0">
                <a:hlinkClick r:id="rId4"/>
              </a:rPr>
              <a:t>Research Plan</a:t>
            </a:r>
            <a:endParaRPr lang="en-AU"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9"/>
          <p:cNvSpPr txBox="1">
            <a:spLocks noGrp="1"/>
          </p:cNvSpPr>
          <p:nvPr>
            <p:ph type="title"/>
          </p:nvPr>
        </p:nvSpPr>
        <p:spPr>
          <a:xfrm>
            <a:off x="311700" y="216425"/>
            <a:ext cx="8520600" cy="572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a:t>User Testing: Participant 1 Key Findings</a:t>
            </a:r>
            <a:endParaRPr sz="3200"/>
          </a:p>
        </p:txBody>
      </p:sp>
      <p:graphicFrame>
        <p:nvGraphicFramePr>
          <p:cNvPr id="429" name="Google Shape;429;p69"/>
          <p:cNvGraphicFramePr/>
          <p:nvPr>
            <p:extLst>
              <p:ext uri="{D42A27DB-BD31-4B8C-83A1-F6EECF244321}">
                <p14:modId xmlns:p14="http://schemas.microsoft.com/office/powerpoint/2010/main" val="3509604162"/>
              </p:ext>
            </p:extLst>
          </p:nvPr>
        </p:nvGraphicFramePr>
        <p:xfrm>
          <a:off x="311700" y="997497"/>
          <a:ext cx="8520600" cy="3983875"/>
        </p:xfrm>
        <a:graphic>
          <a:graphicData uri="http://schemas.openxmlformats.org/drawingml/2006/table">
            <a:tbl>
              <a:tblPr>
                <a:noFill/>
                <a:tableStyleId>{FD2BC3FF-C176-4A3E-B035-66DFEBF6BFF7}</a:tableStyleId>
              </a:tblPr>
              <a:tblGrid>
                <a:gridCol w="2400125">
                  <a:extLst>
                    <a:ext uri="{9D8B030D-6E8A-4147-A177-3AD203B41FA5}">
                      <a16:colId xmlns:a16="http://schemas.microsoft.com/office/drawing/2014/main" val="20000"/>
                    </a:ext>
                  </a:extLst>
                </a:gridCol>
                <a:gridCol w="6120475">
                  <a:extLst>
                    <a:ext uri="{9D8B030D-6E8A-4147-A177-3AD203B41FA5}">
                      <a16:colId xmlns:a16="http://schemas.microsoft.com/office/drawing/2014/main" val="20001"/>
                    </a:ext>
                  </a:extLst>
                </a:gridCol>
              </a:tblGrid>
              <a:tr h="113370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What worked well</a:t>
                      </a: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i="1" u="none" strike="noStrike" cap="none" dirty="0"/>
                        <a:t>Structure and general UX concept is simple and clean. </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i="1" u="none" strike="noStrike" cap="none" dirty="0"/>
                        <a:t>The user found it easy to navigate and had a clean workflow</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i="1" u="none" strike="noStrike" cap="none" dirty="0"/>
                        <a:t>User found self assessment easy to complete and did not have an issue with the retake quiz mechanism. </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i="1" u="none" strike="noStrike" cap="none" dirty="0"/>
                        <a:t>No problems with finding recommended jobs and applying for a job</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i="1" u="none" strike="noStrike" cap="none" dirty="0"/>
                        <a:t>User easily found profile </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i="1" u="none" strike="noStrike" cap="none" dirty="0"/>
                        <a:t>Overall: User could complete the tasks without knowledge. User found the feature useful. </a:t>
                      </a:r>
                      <a:endParaRPr sz="1000" i="1"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0"/>
                  </a:ext>
                </a:extLst>
              </a:tr>
              <a:tr h="113370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Where participants got stuck</a:t>
                      </a: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i="1" u="none" strike="noStrike" cap="none" dirty="0"/>
                        <a:t>Result page scroll function did not work</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i="1" u="none" strike="noStrike" cap="none" dirty="0"/>
                        <a:t>Result page ‘Next/ View Recommended Job’ button rather than text would be beneficial</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endParaRPr lang="en-AU" sz="1000" i="1"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1"/>
                  </a:ext>
                </a:extLst>
              </a:tr>
              <a:tr h="1600525">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Other observations</a:t>
                      </a: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i="1" u="none" strike="noStrike" cap="none" dirty="0"/>
                        <a:t>Confusion when selecting industry and interest preferences due to prototype reasons</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i="1" u="none" strike="noStrike" cap="none" dirty="0"/>
                        <a:t>User confirms they would use the auto job recommendation feature </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endParaRPr sz="1000" i="1"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 name="User 1">
            <a:hlinkClick r:id="" action="ppaction://media"/>
            <a:extLst>
              <a:ext uri="{FF2B5EF4-FFF2-40B4-BE49-F238E27FC236}">
                <a16:creationId xmlns:a16="http://schemas.microsoft.com/office/drawing/2014/main" id="{F1E1FAEF-4D88-489E-85E5-6ED76F16689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a:stretch/>
        </p:blipFill>
        <p:spPr>
          <a:xfrm>
            <a:off x="7277795" y="3938954"/>
            <a:ext cx="648618" cy="6486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1"/>
          <p:cNvSpPr txBox="1">
            <a:spLocks noGrp="1"/>
          </p:cNvSpPr>
          <p:nvPr>
            <p:ph type="title"/>
          </p:nvPr>
        </p:nvSpPr>
        <p:spPr>
          <a:xfrm>
            <a:off x="311700" y="216425"/>
            <a:ext cx="8520600" cy="572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a:t>User Testing: Participant 2 Key Findings</a:t>
            </a:r>
            <a:endParaRPr sz="3200"/>
          </a:p>
        </p:txBody>
      </p:sp>
      <p:graphicFrame>
        <p:nvGraphicFramePr>
          <p:cNvPr id="443" name="Google Shape;443;p71"/>
          <p:cNvGraphicFramePr/>
          <p:nvPr>
            <p:extLst>
              <p:ext uri="{D42A27DB-BD31-4B8C-83A1-F6EECF244321}">
                <p14:modId xmlns:p14="http://schemas.microsoft.com/office/powerpoint/2010/main" val="1847122109"/>
              </p:ext>
            </p:extLst>
          </p:nvPr>
        </p:nvGraphicFramePr>
        <p:xfrm>
          <a:off x="311700" y="982425"/>
          <a:ext cx="8520600" cy="3867925"/>
        </p:xfrm>
        <a:graphic>
          <a:graphicData uri="http://schemas.openxmlformats.org/drawingml/2006/table">
            <a:tbl>
              <a:tblPr>
                <a:noFill/>
                <a:tableStyleId>{FD2BC3FF-C176-4A3E-B035-66DFEBF6BFF7}</a:tableStyleId>
              </a:tblPr>
              <a:tblGrid>
                <a:gridCol w="2400125">
                  <a:extLst>
                    <a:ext uri="{9D8B030D-6E8A-4147-A177-3AD203B41FA5}">
                      <a16:colId xmlns:a16="http://schemas.microsoft.com/office/drawing/2014/main" val="20000"/>
                    </a:ext>
                  </a:extLst>
                </a:gridCol>
                <a:gridCol w="6120475">
                  <a:extLst>
                    <a:ext uri="{9D8B030D-6E8A-4147-A177-3AD203B41FA5}">
                      <a16:colId xmlns:a16="http://schemas.microsoft.com/office/drawing/2014/main" val="20001"/>
                    </a:ext>
                  </a:extLst>
                </a:gridCol>
              </a:tblGrid>
              <a:tr h="113370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What worked well</a:t>
                      </a: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i="1" u="none" strike="noStrike" cap="none" dirty="0"/>
                        <a:t>Navigation was clear for user. Quick to apply for an application, useful personality information.</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i="1" u="none" strike="noStrike" cap="none" dirty="0"/>
                        <a:t>User found it easy to log in as an existing LinkedIn user</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i="1" u="none" strike="noStrike" cap="none" dirty="0"/>
                        <a:t>User did enjoy the self assessment  </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i="1" u="none" strike="noStrike" cap="none" dirty="0"/>
                        <a:t>No issues navigating to the recommended jobs page. No issues applying for a job</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i="1" u="none" strike="noStrike" cap="none" dirty="0"/>
                        <a:t>No issues locating the profile </a:t>
                      </a:r>
                      <a:endParaRPr sz="1000" i="1"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0"/>
                  </a:ext>
                </a:extLst>
              </a:tr>
              <a:tr h="113370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Where participants got stuck</a:t>
                      </a: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i="1" u="none" strike="noStrike" cap="none" dirty="0"/>
                        <a:t>Self assessment results page should have a edit function. </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i="1" u="none" strike="noStrike" cap="none" dirty="0"/>
                        <a:t>User suggested search function for self assessment when looking for industry and interests. </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i="1" u="none" strike="noStrike" cap="none" dirty="0"/>
                        <a:t>Instead of person icon on navigation bar, replace with profile picture</a:t>
                      </a:r>
                    </a:p>
                    <a:p>
                      <a:pPr marL="0" marR="0" lvl="0" indent="0" algn="l" rtl="0">
                        <a:lnSpc>
                          <a:spcPct val="100000"/>
                        </a:lnSpc>
                        <a:spcBef>
                          <a:spcPts val="0"/>
                        </a:spcBef>
                        <a:spcAft>
                          <a:spcPts val="0"/>
                        </a:spcAft>
                        <a:buClr>
                          <a:srgbClr val="000000"/>
                        </a:buClr>
                        <a:buSzPts val="1000"/>
                        <a:buFont typeface="Arial"/>
                        <a:buNone/>
                      </a:pPr>
                      <a:endParaRPr sz="1000" i="1"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1"/>
                  </a:ext>
                </a:extLst>
              </a:tr>
              <a:tr h="1600525">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Other observations</a:t>
                      </a: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i="1" u="none" strike="noStrike" cap="none" dirty="0"/>
                        <a:t>User found it easy to apply for a job</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AU" sz="1000" i="1" u="none" strike="noStrike" cap="none" dirty="0"/>
                        <a:t>Navigation via bottom navigation bar was easy. No issues observed </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endParaRPr lang="en-AU" sz="1000" i="1"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 name="User 2">
            <a:hlinkClick r:id="" action="ppaction://media"/>
            <a:extLst>
              <a:ext uri="{FF2B5EF4-FFF2-40B4-BE49-F238E27FC236}">
                <a16:creationId xmlns:a16="http://schemas.microsoft.com/office/drawing/2014/main" id="{F99920DC-94D5-48FC-90F0-E9A03E4AB27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a:stretch/>
        </p:blipFill>
        <p:spPr>
          <a:xfrm>
            <a:off x="7179905" y="3758084"/>
            <a:ext cx="684346" cy="6843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3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82"/>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SzPts val="500"/>
              <a:buFont typeface="Open Sans"/>
              <a:buNone/>
            </a:pPr>
            <a:r>
              <a:rPr lang="en"/>
              <a:t>Handoff</a:t>
            </a:r>
            <a:endParaRPr sz="500"/>
          </a:p>
        </p:txBody>
      </p:sp>
      <p:sp>
        <p:nvSpPr>
          <p:cNvPr id="525" name="Google Shape;525;p82"/>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500"/>
              <a:buFont typeface="Open Sans"/>
              <a:buNone/>
            </a:pPr>
            <a:r>
              <a:rPr lang="en" sz="700">
                <a:solidFill>
                  <a:schemeClr val="lt1"/>
                </a:solidFill>
              </a:rPr>
              <a:t>© 2019 Udacity.  All rights reserved.</a:t>
            </a:r>
            <a:endParaRPr sz="700">
              <a:solidFill>
                <a:srgbClr val="7D97AD"/>
              </a:solidFill>
            </a:endParaRPr>
          </a:p>
        </p:txBody>
      </p:sp>
      <p:sp>
        <p:nvSpPr>
          <p:cNvPr id="526" name="Google Shape;526;p82"/>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Updated PRD</a:t>
            </a:r>
            <a:endParaRPr/>
          </a:p>
        </p:txBody>
      </p:sp>
      <p:pic>
        <p:nvPicPr>
          <p:cNvPr id="4" name="Picture 3" descr="Icon&#10;&#10;Description automatically generated">
            <a:extLst>
              <a:ext uri="{FF2B5EF4-FFF2-40B4-BE49-F238E27FC236}">
                <a16:creationId xmlns:a16="http://schemas.microsoft.com/office/drawing/2014/main" id="{73707E3A-069A-48B7-9C06-73A6D231035F}"/>
              </a:ext>
            </a:extLst>
          </p:cNvPr>
          <p:cNvPicPr>
            <a:picLocks noChangeAspect="1"/>
          </p:cNvPicPr>
          <p:nvPr/>
        </p:nvPicPr>
        <p:blipFill>
          <a:blip r:embed="rId3"/>
          <a:stretch>
            <a:fillRect/>
          </a:stretch>
        </p:blipFill>
        <p:spPr>
          <a:xfrm>
            <a:off x="3686604" y="1258885"/>
            <a:ext cx="1770792" cy="2288183"/>
          </a:xfrm>
          <a:prstGeom prst="rect">
            <a:avLst/>
          </a:prstGeom>
        </p:spPr>
      </p:pic>
      <p:sp>
        <p:nvSpPr>
          <p:cNvPr id="2" name="TextBox 1">
            <a:extLst>
              <a:ext uri="{FF2B5EF4-FFF2-40B4-BE49-F238E27FC236}">
                <a16:creationId xmlns:a16="http://schemas.microsoft.com/office/drawing/2014/main" id="{D5CF65E2-F742-4EFF-8895-CF8F10728510}"/>
              </a:ext>
            </a:extLst>
          </p:cNvPr>
          <p:cNvSpPr txBox="1"/>
          <p:nvPr/>
        </p:nvSpPr>
        <p:spPr>
          <a:xfrm>
            <a:off x="3926631" y="3634339"/>
            <a:ext cx="1290738" cy="307777"/>
          </a:xfrm>
          <a:prstGeom prst="rect">
            <a:avLst/>
          </a:prstGeom>
          <a:noFill/>
        </p:spPr>
        <p:txBody>
          <a:bodyPr wrap="none" rtlCol="0">
            <a:spAutoFit/>
          </a:bodyPr>
          <a:lstStyle/>
          <a:p>
            <a:r>
              <a:rPr lang="en-AU" dirty="0">
                <a:hlinkClick r:id="rId4"/>
              </a:rPr>
              <a:t>Updated PRD</a:t>
            </a:r>
            <a:endParaRPr lang="en-AU"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8"/>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SzPts val="500"/>
              <a:buFont typeface="Open Sans"/>
              <a:buNone/>
            </a:pPr>
            <a:r>
              <a:rPr lang="en"/>
              <a:t>Understand</a:t>
            </a:r>
            <a:endParaRPr sz="500"/>
          </a:p>
        </p:txBody>
      </p:sp>
      <p:sp>
        <p:nvSpPr>
          <p:cNvPr id="190" name="Google Shape;190;p38"/>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500"/>
              <a:buFont typeface="Open Sans"/>
              <a:buNone/>
            </a:pPr>
            <a:r>
              <a:rPr lang="en" sz="700">
                <a:solidFill>
                  <a:schemeClr val="lt1"/>
                </a:solidFill>
              </a:rPr>
              <a:t>© 2019 Udacity.  All rights reserved.</a:t>
            </a:r>
            <a:endParaRPr sz="700">
              <a:solidFill>
                <a:schemeClr val="lt2"/>
              </a:solidFill>
            </a:endParaRPr>
          </a:p>
        </p:txBody>
      </p:sp>
      <p:sp>
        <p:nvSpPr>
          <p:cNvPr id="191" name="Google Shape;191;p38"/>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Open Sans"/>
                <a:ea typeface="Open Sans"/>
                <a:cs typeface="Open Sans"/>
                <a:sym typeface="Open Sans"/>
              </a:rPr>
              <a:t>Create a shared understanding of the space, problem, and goals</a:t>
            </a:r>
            <a:endParaRPr sz="1400" b="0" i="0" u="none" strike="noStrike" cap="non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0"/>
          <p:cNvSpPr txBox="1">
            <a:spLocks noGrp="1"/>
          </p:cNvSpPr>
          <p:nvPr>
            <p:ph type="title"/>
          </p:nvPr>
        </p:nvSpPr>
        <p:spPr>
          <a:xfrm>
            <a:off x="311700" y="216425"/>
            <a:ext cx="8520600" cy="572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dirty="0"/>
              <a:t>How Might We</a:t>
            </a:r>
            <a:endParaRPr sz="3200" dirty="0"/>
          </a:p>
        </p:txBody>
      </p:sp>
      <p:sp>
        <p:nvSpPr>
          <p:cNvPr id="207" name="Google Shape;207;p40"/>
          <p:cNvSpPr/>
          <p:nvPr/>
        </p:nvSpPr>
        <p:spPr>
          <a:xfrm>
            <a:off x="311700" y="894747"/>
            <a:ext cx="1010100" cy="1010100"/>
          </a:xfrm>
          <a:prstGeom prst="foldedCorner">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match students up with roles? </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p:txBody>
      </p:sp>
      <p:sp>
        <p:nvSpPr>
          <p:cNvPr id="208" name="Google Shape;208;p40"/>
          <p:cNvSpPr/>
          <p:nvPr/>
        </p:nvSpPr>
        <p:spPr>
          <a:xfrm>
            <a:off x="1501750" y="894747"/>
            <a:ext cx="1010100" cy="1010100"/>
          </a:xfrm>
          <a:prstGeom prst="foldedCorner">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increase awareness of the full product offering?</a:t>
            </a:r>
            <a:endParaRPr sz="1000" b="0" i="0" u="none" strike="noStrike" cap="none" dirty="0">
              <a:solidFill>
                <a:srgbClr val="000000"/>
              </a:solidFill>
              <a:latin typeface="Arial"/>
              <a:ea typeface="Arial"/>
              <a:cs typeface="Arial"/>
              <a:sym typeface="Arial"/>
            </a:endParaRPr>
          </a:p>
        </p:txBody>
      </p:sp>
      <p:sp>
        <p:nvSpPr>
          <p:cNvPr id="209" name="Google Shape;209;p40"/>
          <p:cNvSpPr/>
          <p:nvPr/>
        </p:nvSpPr>
        <p:spPr>
          <a:xfrm>
            <a:off x="2717475" y="894747"/>
            <a:ext cx="1010100" cy="1010100"/>
          </a:xfrm>
          <a:prstGeom prst="foldedCorner">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support users in submitting a job application?</a:t>
            </a:r>
            <a:endParaRPr sz="1000" b="0" i="0" u="none" strike="noStrike" cap="none" dirty="0">
              <a:solidFill>
                <a:srgbClr val="000000"/>
              </a:solidFill>
              <a:latin typeface="Arial"/>
              <a:ea typeface="Arial"/>
              <a:cs typeface="Arial"/>
              <a:sym typeface="Arial"/>
            </a:endParaRPr>
          </a:p>
        </p:txBody>
      </p:sp>
      <p:sp>
        <p:nvSpPr>
          <p:cNvPr id="210" name="Google Shape;210;p40"/>
          <p:cNvSpPr/>
          <p:nvPr/>
        </p:nvSpPr>
        <p:spPr>
          <a:xfrm>
            <a:off x="3933200" y="894747"/>
            <a:ext cx="1010100" cy="1010100"/>
          </a:xfrm>
          <a:prstGeom prst="foldedCorner">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0" i="0" u="none" strike="noStrike" cap="none" dirty="0">
                <a:solidFill>
                  <a:srgbClr val="000000"/>
                </a:solidFill>
                <a:latin typeface="Arial"/>
                <a:ea typeface="Arial"/>
                <a:cs typeface="Arial"/>
                <a:sym typeface="Arial"/>
              </a:rPr>
              <a:t>How might we make users feel confident that they are applying for a role correctly? </a:t>
            </a:r>
            <a:endParaRPr sz="900" b="0" i="0" u="none" strike="noStrike" cap="none" dirty="0">
              <a:solidFill>
                <a:srgbClr val="000000"/>
              </a:solidFill>
              <a:latin typeface="Arial"/>
              <a:ea typeface="Arial"/>
              <a:cs typeface="Arial"/>
              <a:sym typeface="Arial"/>
            </a:endParaRPr>
          </a:p>
        </p:txBody>
      </p:sp>
      <p:sp>
        <p:nvSpPr>
          <p:cNvPr id="211" name="Google Shape;211;p40"/>
          <p:cNvSpPr/>
          <p:nvPr/>
        </p:nvSpPr>
        <p:spPr>
          <a:xfrm>
            <a:off x="311700" y="2068022"/>
            <a:ext cx="1010100" cy="1010100"/>
          </a:xfrm>
          <a:prstGeom prst="foldedCorner">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0" i="0" u="none" strike="noStrike" cap="none" dirty="0">
                <a:solidFill>
                  <a:srgbClr val="000000"/>
                </a:solidFill>
                <a:latin typeface="Arial"/>
                <a:ea typeface="Arial"/>
                <a:cs typeface="Arial"/>
                <a:sym typeface="Arial"/>
              </a:rPr>
              <a:t>How might we make users feel confident they have all the information they need?</a:t>
            </a:r>
            <a:endParaRPr sz="900" b="0" i="0" u="none" strike="noStrike" cap="none" dirty="0">
              <a:solidFill>
                <a:srgbClr val="000000"/>
              </a:solidFill>
              <a:latin typeface="Arial"/>
              <a:ea typeface="Arial"/>
              <a:cs typeface="Arial"/>
              <a:sym typeface="Arial"/>
            </a:endParaRPr>
          </a:p>
        </p:txBody>
      </p:sp>
      <p:sp>
        <p:nvSpPr>
          <p:cNvPr id="212" name="Google Shape;212;p40"/>
          <p:cNvSpPr/>
          <p:nvPr/>
        </p:nvSpPr>
        <p:spPr>
          <a:xfrm>
            <a:off x="1514588" y="2068022"/>
            <a:ext cx="1010100" cy="1010100"/>
          </a:xfrm>
          <a:prstGeom prst="foldedCorner">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help users understand the role they are applying for?</a:t>
            </a:r>
            <a:endParaRPr sz="1000" b="0" i="0" u="none" strike="noStrike" cap="none" dirty="0">
              <a:solidFill>
                <a:srgbClr val="000000"/>
              </a:solidFill>
              <a:latin typeface="Arial"/>
              <a:ea typeface="Arial"/>
              <a:cs typeface="Arial"/>
              <a:sym typeface="Arial"/>
            </a:endParaRPr>
          </a:p>
        </p:txBody>
      </p:sp>
      <p:sp>
        <p:nvSpPr>
          <p:cNvPr id="213" name="Google Shape;213;p40"/>
          <p:cNvSpPr/>
          <p:nvPr/>
        </p:nvSpPr>
        <p:spPr>
          <a:xfrm>
            <a:off x="2717475" y="2068022"/>
            <a:ext cx="1010100" cy="1010100"/>
          </a:xfrm>
          <a:prstGeom prst="foldedCorner">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increase user job satisfaction?</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p:txBody>
      </p:sp>
      <p:sp>
        <p:nvSpPr>
          <p:cNvPr id="214" name="Google Shape;214;p40"/>
          <p:cNvSpPr/>
          <p:nvPr/>
        </p:nvSpPr>
        <p:spPr>
          <a:xfrm>
            <a:off x="3933200" y="2068022"/>
            <a:ext cx="1010100" cy="1010100"/>
          </a:xfrm>
          <a:prstGeom prst="foldedCorner">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dirty="0">
                <a:solidFill>
                  <a:srgbClr val="000000"/>
                </a:solidFill>
                <a:latin typeface="Arial"/>
                <a:ea typeface="Arial"/>
                <a:cs typeface="Arial"/>
                <a:sym typeface="Arial"/>
              </a:rPr>
              <a:t>How might we make career guidance more appealing to students?</a:t>
            </a:r>
            <a:endParaRPr lang="en-AU" sz="1000" b="0" i="0" u="none" strike="noStrike" cap="none" dirty="0">
              <a:solidFill>
                <a:srgbClr val="000000"/>
              </a:solidFill>
              <a:latin typeface="Arial"/>
              <a:ea typeface="Arial"/>
              <a:cs typeface="Arial"/>
              <a:sym typeface="Arial"/>
            </a:endParaRPr>
          </a:p>
        </p:txBody>
      </p:sp>
      <p:sp>
        <p:nvSpPr>
          <p:cNvPr id="12" name="Google Shape;214;p40">
            <a:extLst>
              <a:ext uri="{FF2B5EF4-FFF2-40B4-BE49-F238E27FC236}">
                <a16:creationId xmlns:a16="http://schemas.microsoft.com/office/drawing/2014/main" id="{3E4AA392-5E12-4614-9234-92888D317C2E}"/>
              </a:ext>
            </a:extLst>
          </p:cNvPr>
          <p:cNvSpPr/>
          <p:nvPr/>
        </p:nvSpPr>
        <p:spPr>
          <a:xfrm>
            <a:off x="311700" y="3238653"/>
            <a:ext cx="1010100" cy="1010100"/>
          </a:xfrm>
          <a:prstGeom prst="foldedCorner">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create a job recommendation system?</a:t>
            </a:r>
            <a:endParaRPr lang="en-AU"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p:txBody>
      </p:sp>
      <p:sp>
        <p:nvSpPr>
          <p:cNvPr id="17" name="Google Shape;214;p40">
            <a:extLst>
              <a:ext uri="{FF2B5EF4-FFF2-40B4-BE49-F238E27FC236}">
                <a16:creationId xmlns:a16="http://schemas.microsoft.com/office/drawing/2014/main" id="{79628C8C-DBDB-4D61-8140-F73D0BA9503F}"/>
              </a:ext>
            </a:extLst>
          </p:cNvPr>
          <p:cNvSpPr/>
          <p:nvPr/>
        </p:nvSpPr>
        <p:spPr>
          <a:xfrm>
            <a:off x="5148925" y="2066700"/>
            <a:ext cx="1010100" cy="1010100"/>
          </a:xfrm>
          <a:prstGeom prst="foldedCorner">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protect user information?</a:t>
            </a: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p:txBody>
      </p:sp>
      <p:sp>
        <p:nvSpPr>
          <p:cNvPr id="18" name="Google Shape;214;p40">
            <a:extLst>
              <a:ext uri="{FF2B5EF4-FFF2-40B4-BE49-F238E27FC236}">
                <a16:creationId xmlns:a16="http://schemas.microsoft.com/office/drawing/2014/main" id="{0A019323-B2C6-458B-944D-37CF747CB11B}"/>
              </a:ext>
            </a:extLst>
          </p:cNvPr>
          <p:cNvSpPr/>
          <p:nvPr/>
        </p:nvSpPr>
        <p:spPr>
          <a:xfrm>
            <a:off x="7529025" y="899811"/>
            <a:ext cx="1010100" cy="1010100"/>
          </a:xfrm>
          <a:prstGeom prst="foldedCorner">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0" i="0" u="none" strike="noStrike" cap="none" dirty="0">
                <a:solidFill>
                  <a:srgbClr val="000000"/>
                </a:solidFill>
                <a:latin typeface="Arial"/>
                <a:ea typeface="Arial"/>
                <a:cs typeface="Arial"/>
                <a:sym typeface="Arial"/>
              </a:rPr>
              <a:t>How might we help students gain a realistic understanding of learning and work options?</a:t>
            </a:r>
            <a:endParaRPr lang="en-AU" sz="900" b="0" i="0" u="none" strike="noStrike" cap="none" dirty="0">
              <a:solidFill>
                <a:srgbClr val="000000"/>
              </a:solidFill>
              <a:latin typeface="Arial"/>
              <a:ea typeface="Arial"/>
              <a:cs typeface="Arial"/>
              <a:sym typeface="Arial"/>
            </a:endParaRPr>
          </a:p>
        </p:txBody>
      </p:sp>
      <p:sp>
        <p:nvSpPr>
          <p:cNvPr id="19" name="Google Shape;214;p40">
            <a:extLst>
              <a:ext uri="{FF2B5EF4-FFF2-40B4-BE49-F238E27FC236}">
                <a16:creationId xmlns:a16="http://schemas.microsoft.com/office/drawing/2014/main" id="{F71FC285-DFCC-4975-B1BD-422518524CC9}"/>
              </a:ext>
            </a:extLst>
          </p:cNvPr>
          <p:cNvSpPr/>
          <p:nvPr/>
        </p:nvSpPr>
        <p:spPr>
          <a:xfrm>
            <a:off x="6338975" y="892807"/>
            <a:ext cx="1010100" cy="1010100"/>
          </a:xfrm>
          <a:prstGeom prst="foldedCorner">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increase employment opportunities for users?</a:t>
            </a:r>
          </a:p>
        </p:txBody>
      </p:sp>
      <p:sp>
        <p:nvSpPr>
          <p:cNvPr id="20" name="Google Shape;214;p40">
            <a:extLst>
              <a:ext uri="{FF2B5EF4-FFF2-40B4-BE49-F238E27FC236}">
                <a16:creationId xmlns:a16="http://schemas.microsoft.com/office/drawing/2014/main" id="{ABF5359C-58B7-4BF5-995A-1AA1D7BC4972}"/>
              </a:ext>
            </a:extLst>
          </p:cNvPr>
          <p:cNvSpPr/>
          <p:nvPr/>
        </p:nvSpPr>
        <p:spPr>
          <a:xfrm>
            <a:off x="5148925" y="894907"/>
            <a:ext cx="1010100" cy="1010100"/>
          </a:xfrm>
          <a:prstGeom prst="foldedCorner">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make learning more assessable to students? </a:t>
            </a:r>
          </a:p>
        </p:txBody>
      </p:sp>
      <p:sp>
        <p:nvSpPr>
          <p:cNvPr id="21" name="Google Shape;214;p40">
            <a:extLst>
              <a:ext uri="{FF2B5EF4-FFF2-40B4-BE49-F238E27FC236}">
                <a16:creationId xmlns:a16="http://schemas.microsoft.com/office/drawing/2014/main" id="{D07D5D9C-23BD-458C-8532-EEE59B0459C7}"/>
              </a:ext>
            </a:extLst>
          </p:cNvPr>
          <p:cNvSpPr/>
          <p:nvPr/>
        </p:nvSpPr>
        <p:spPr>
          <a:xfrm>
            <a:off x="6337742" y="3238653"/>
            <a:ext cx="1010100" cy="1010100"/>
          </a:xfrm>
          <a:prstGeom prst="foldedCorner">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assess a students skills?</a:t>
            </a:r>
            <a:endParaRPr lang="en-AU"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p:txBody>
      </p:sp>
      <p:sp>
        <p:nvSpPr>
          <p:cNvPr id="22" name="Google Shape;214;p40">
            <a:extLst>
              <a:ext uri="{FF2B5EF4-FFF2-40B4-BE49-F238E27FC236}">
                <a16:creationId xmlns:a16="http://schemas.microsoft.com/office/drawing/2014/main" id="{B6886748-66E6-42E3-888D-144AB9C75528}"/>
              </a:ext>
            </a:extLst>
          </p:cNvPr>
          <p:cNvSpPr/>
          <p:nvPr/>
        </p:nvSpPr>
        <p:spPr>
          <a:xfrm>
            <a:off x="7534491" y="3238653"/>
            <a:ext cx="1010100" cy="1010100"/>
          </a:xfrm>
          <a:prstGeom prst="foldedCorner">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support students with information about employers?</a:t>
            </a:r>
            <a:endParaRPr lang="en-AU" sz="1000" b="0" i="0" u="none" strike="noStrike" cap="none" dirty="0">
              <a:solidFill>
                <a:srgbClr val="000000"/>
              </a:solidFill>
              <a:latin typeface="Arial"/>
              <a:ea typeface="Arial"/>
              <a:cs typeface="Arial"/>
              <a:sym typeface="Arial"/>
            </a:endParaRPr>
          </a:p>
        </p:txBody>
      </p:sp>
      <p:sp>
        <p:nvSpPr>
          <p:cNvPr id="23" name="Google Shape;214;p40">
            <a:extLst>
              <a:ext uri="{FF2B5EF4-FFF2-40B4-BE49-F238E27FC236}">
                <a16:creationId xmlns:a16="http://schemas.microsoft.com/office/drawing/2014/main" id="{AC31B2DB-196C-4DC6-B335-020F45644D4F}"/>
              </a:ext>
            </a:extLst>
          </p:cNvPr>
          <p:cNvSpPr/>
          <p:nvPr/>
        </p:nvSpPr>
        <p:spPr>
          <a:xfrm>
            <a:off x="7529025" y="2066700"/>
            <a:ext cx="1010100" cy="1010100"/>
          </a:xfrm>
          <a:prstGeom prst="foldedCorner">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support employers needs and expectations? </a:t>
            </a:r>
            <a:endParaRPr lang="en-AU" sz="1000" b="0" i="0" u="none" strike="noStrike" cap="none" dirty="0">
              <a:solidFill>
                <a:srgbClr val="000000"/>
              </a:solidFill>
              <a:latin typeface="Arial"/>
              <a:ea typeface="Arial"/>
              <a:cs typeface="Arial"/>
              <a:sym typeface="Arial"/>
            </a:endParaRPr>
          </a:p>
        </p:txBody>
      </p:sp>
      <p:sp>
        <p:nvSpPr>
          <p:cNvPr id="24" name="Google Shape;214;p40">
            <a:extLst>
              <a:ext uri="{FF2B5EF4-FFF2-40B4-BE49-F238E27FC236}">
                <a16:creationId xmlns:a16="http://schemas.microsoft.com/office/drawing/2014/main" id="{6F4FFE27-8EAC-4621-8F0D-1026346ACF44}"/>
              </a:ext>
            </a:extLst>
          </p:cNvPr>
          <p:cNvSpPr/>
          <p:nvPr/>
        </p:nvSpPr>
        <p:spPr>
          <a:xfrm>
            <a:off x="6337742" y="2066700"/>
            <a:ext cx="1010100" cy="1010100"/>
          </a:xfrm>
          <a:prstGeom prst="foldedCorner">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promote learning opportunities to students? </a:t>
            </a:r>
          </a:p>
        </p:txBody>
      </p:sp>
      <p:sp>
        <p:nvSpPr>
          <p:cNvPr id="25" name="Google Shape;214;p40">
            <a:extLst>
              <a:ext uri="{FF2B5EF4-FFF2-40B4-BE49-F238E27FC236}">
                <a16:creationId xmlns:a16="http://schemas.microsoft.com/office/drawing/2014/main" id="{E890ADBC-9B89-4D6D-959B-C4567456CE1A}"/>
              </a:ext>
            </a:extLst>
          </p:cNvPr>
          <p:cNvSpPr/>
          <p:nvPr/>
        </p:nvSpPr>
        <p:spPr>
          <a:xfrm>
            <a:off x="2717475" y="3238493"/>
            <a:ext cx="1010100" cy="1010100"/>
          </a:xfrm>
          <a:prstGeom prst="foldedCorner">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generate more job listings for users?</a:t>
            </a:r>
            <a:endParaRPr lang="en-AU"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p:txBody>
      </p:sp>
      <p:sp>
        <p:nvSpPr>
          <p:cNvPr id="26" name="Google Shape;214;p40">
            <a:extLst>
              <a:ext uri="{FF2B5EF4-FFF2-40B4-BE49-F238E27FC236}">
                <a16:creationId xmlns:a16="http://schemas.microsoft.com/office/drawing/2014/main" id="{A062AB8B-10B4-466E-90A9-FA4A20B2455C}"/>
              </a:ext>
            </a:extLst>
          </p:cNvPr>
          <p:cNvSpPr/>
          <p:nvPr/>
        </p:nvSpPr>
        <p:spPr>
          <a:xfrm>
            <a:off x="3943690" y="3238493"/>
            <a:ext cx="1010100" cy="1010100"/>
          </a:xfrm>
          <a:prstGeom prst="foldedCorner">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0" i="0" u="none" strike="noStrike" cap="none" dirty="0">
                <a:solidFill>
                  <a:srgbClr val="000000"/>
                </a:solidFill>
                <a:latin typeface="Arial"/>
                <a:ea typeface="Arial"/>
                <a:cs typeface="Arial"/>
                <a:sym typeface="Arial"/>
              </a:rPr>
              <a:t>How might we create a supportive network for students to ask questions?</a:t>
            </a:r>
            <a:endParaRPr lang="en-AU" sz="900" b="0" i="0" u="none" strike="noStrike" cap="none" dirty="0">
              <a:solidFill>
                <a:srgbClr val="000000"/>
              </a:solidFill>
              <a:latin typeface="Arial"/>
              <a:ea typeface="Arial"/>
              <a:cs typeface="Arial"/>
              <a:sym typeface="Arial"/>
            </a:endParaRPr>
          </a:p>
        </p:txBody>
      </p:sp>
      <p:sp>
        <p:nvSpPr>
          <p:cNvPr id="27" name="Google Shape;214;p40">
            <a:extLst>
              <a:ext uri="{FF2B5EF4-FFF2-40B4-BE49-F238E27FC236}">
                <a16:creationId xmlns:a16="http://schemas.microsoft.com/office/drawing/2014/main" id="{8EC15C53-497B-4736-9002-1622F06D74E9}"/>
              </a:ext>
            </a:extLst>
          </p:cNvPr>
          <p:cNvSpPr/>
          <p:nvPr/>
        </p:nvSpPr>
        <p:spPr>
          <a:xfrm>
            <a:off x="5140439" y="3238493"/>
            <a:ext cx="1010100" cy="1010100"/>
          </a:xfrm>
          <a:prstGeom prst="foldedCorner">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make it easier for students to find mentors?</a:t>
            </a:r>
            <a:endParaRPr lang="en-AU" sz="1000" b="0" i="0" u="none" strike="noStrike" cap="none" dirty="0">
              <a:solidFill>
                <a:srgbClr val="000000"/>
              </a:solidFill>
              <a:latin typeface="Arial"/>
              <a:ea typeface="Arial"/>
              <a:cs typeface="Arial"/>
              <a:sym typeface="Arial"/>
            </a:endParaRPr>
          </a:p>
        </p:txBody>
      </p:sp>
      <p:sp>
        <p:nvSpPr>
          <p:cNvPr id="28" name="Google Shape;214;p40">
            <a:extLst>
              <a:ext uri="{FF2B5EF4-FFF2-40B4-BE49-F238E27FC236}">
                <a16:creationId xmlns:a16="http://schemas.microsoft.com/office/drawing/2014/main" id="{B0115126-6BEC-4098-8031-EAFAC76588E3}"/>
              </a:ext>
            </a:extLst>
          </p:cNvPr>
          <p:cNvSpPr/>
          <p:nvPr/>
        </p:nvSpPr>
        <p:spPr>
          <a:xfrm>
            <a:off x="1501750" y="3238493"/>
            <a:ext cx="1010100" cy="1010100"/>
          </a:xfrm>
          <a:prstGeom prst="foldedCorner">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make it easier for students to keep track of their applications?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FD8480-D866-4260-9E53-5654560CBF05}"/>
              </a:ext>
            </a:extLst>
          </p:cNvPr>
          <p:cNvSpPr>
            <a:spLocks noGrp="1"/>
          </p:cNvSpPr>
          <p:nvPr>
            <p:ph type="body" idx="2"/>
          </p:nvPr>
        </p:nvSpPr>
        <p:spPr/>
        <p:txBody>
          <a:bodyPr/>
          <a:lstStyle/>
          <a:p>
            <a:endParaRPr lang="en-AU"/>
          </a:p>
        </p:txBody>
      </p:sp>
      <p:sp>
        <p:nvSpPr>
          <p:cNvPr id="4" name="Title 3">
            <a:extLst>
              <a:ext uri="{FF2B5EF4-FFF2-40B4-BE49-F238E27FC236}">
                <a16:creationId xmlns:a16="http://schemas.microsoft.com/office/drawing/2014/main" id="{C24A7849-13ED-488D-8D2A-67F39CB9848C}"/>
              </a:ext>
            </a:extLst>
          </p:cNvPr>
          <p:cNvSpPr>
            <a:spLocks noGrp="1"/>
          </p:cNvSpPr>
          <p:nvPr>
            <p:ph type="title"/>
          </p:nvPr>
        </p:nvSpPr>
        <p:spPr/>
        <p:txBody>
          <a:bodyPr/>
          <a:lstStyle/>
          <a:p>
            <a:r>
              <a:rPr lang="en-AU" sz="3200" dirty="0"/>
              <a:t>How Might We</a:t>
            </a:r>
          </a:p>
        </p:txBody>
      </p:sp>
      <p:sp>
        <p:nvSpPr>
          <p:cNvPr id="6" name="Google Shape;214;p40">
            <a:extLst>
              <a:ext uri="{FF2B5EF4-FFF2-40B4-BE49-F238E27FC236}">
                <a16:creationId xmlns:a16="http://schemas.microsoft.com/office/drawing/2014/main" id="{A3685232-2617-44FF-B1C5-2D3A8BCD8E05}"/>
              </a:ext>
            </a:extLst>
          </p:cNvPr>
          <p:cNvSpPr/>
          <p:nvPr/>
        </p:nvSpPr>
        <p:spPr>
          <a:xfrm>
            <a:off x="311700" y="3346803"/>
            <a:ext cx="1010100" cy="1010100"/>
          </a:xfrm>
          <a:prstGeom prst="foldedCorner">
            <a:avLst>
              <a:gd name="adj" fmla="val 16667"/>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increase our visibility amongst students?</a:t>
            </a:r>
            <a:endParaRPr lang="en-AU" sz="1000" b="0" i="0" u="none" strike="noStrike" cap="none" dirty="0">
              <a:solidFill>
                <a:srgbClr val="000000"/>
              </a:solidFill>
              <a:latin typeface="Arial"/>
              <a:ea typeface="Arial"/>
              <a:cs typeface="Arial"/>
              <a:sym typeface="Arial"/>
            </a:endParaRPr>
          </a:p>
        </p:txBody>
      </p:sp>
      <p:sp>
        <p:nvSpPr>
          <p:cNvPr id="9" name="Google Shape;214;p40">
            <a:extLst>
              <a:ext uri="{FF2B5EF4-FFF2-40B4-BE49-F238E27FC236}">
                <a16:creationId xmlns:a16="http://schemas.microsoft.com/office/drawing/2014/main" id="{066A342A-336D-45D0-832A-DE32286669B5}"/>
              </a:ext>
            </a:extLst>
          </p:cNvPr>
          <p:cNvSpPr/>
          <p:nvPr/>
        </p:nvSpPr>
        <p:spPr>
          <a:xfrm>
            <a:off x="2717475" y="3346643"/>
            <a:ext cx="1010100" cy="1010100"/>
          </a:xfrm>
          <a:prstGeom prst="foldedCorner">
            <a:avLst>
              <a:gd name="adj" fmla="val 16667"/>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improve users soft skills?</a:t>
            </a: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p:txBody>
      </p:sp>
      <p:sp>
        <p:nvSpPr>
          <p:cNvPr id="10" name="Google Shape;214;p40">
            <a:extLst>
              <a:ext uri="{FF2B5EF4-FFF2-40B4-BE49-F238E27FC236}">
                <a16:creationId xmlns:a16="http://schemas.microsoft.com/office/drawing/2014/main" id="{4ACD3B32-1833-4E3D-8047-2028A77E0A19}"/>
              </a:ext>
            </a:extLst>
          </p:cNvPr>
          <p:cNvSpPr/>
          <p:nvPr/>
        </p:nvSpPr>
        <p:spPr>
          <a:xfrm>
            <a:off x="3943690" y="3346643"/>
            <a:ext cx="1010100" cy="1010100"/>
          </a:xfrm>
          <a:prstGeom prst="foldedCorner">
            <a:avLst>
              <a:gd name="adj" fmla="val 16667"/>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dirty="0"/>
              <a:t> increase user application success rate?</a:t>
            </a:r>
            <a:endParaRPr lang="en-AU"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p:txBody>
      </p:sp>
      <p:sp>
        <p:nvSpPr>
          <p:cNvPr id="11" name="Google Shape;214;p40">
            <a:extLst>
              <a:ext uri="{FF2B5EF4-FFF2-40B4-BE49-F238E27FC236}">
                <a16:creationId xmlns:a16="http://schemas.microsoft.com/office/drawing/2014/main" id="{09522E7D-C978-49E5-B239-60E408FFFFB0}"/>
              </a:ext>
            </a:extLst>
          </p:cNvPr>
          <p:cNvSpPr/>
          <p:nvPr/>
        </p:nvSpPr>
        <p:spPr>
          <a:xfrm>
            <a:off x="5140439" y="3346643"/>
            <a:ext cx="1010100" cy="1010100"/>
          </a:xfrm>
          <a:prstGeom prst="foldedCorner">
            <a:avLst>
              <a:gd name="adj" fmla="val 16667"/>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800" b="0" i="0" u="none" strike="noStrike" cap="none" dirty="0">
                <a:solidFill>
                  <a:srgbClr val="000000"/>
                </a:solidFill>
                <a:latin typeface="Arial"/>
                <a:ea typeface="Arial"/>
                <a:cs typeface="Arial"/>
                <a:sym typeface="Arial"/>
              </a:rPr>
              <a:t>How might we foster a comminity network for students to reach out</a:t>
            </a:r>
            <a:r>
              <a:rPr lang="en-AU" sz="800" dirty="0"/>
              <a:t> for help?</a:t>
            </a:r>
            <a:endParaRPr lang="en-AU" sz="800" b="0" i="0" u="none" strike="noStrike" cap="none" dirty="0">
              <a:solidFill>
                <a:srgbClr val="000000"/>
              </a:solidFill>
              <a:latin typeface="Arial"/>
              <a:ea typeface="Arial"/>
              <a:cs typeface="Arial"/>
              <a:sym typeface="Arial"/>
            </a:endParaRPr>
          </a:p>
        </p:txBody>
      </p:sp>
      <p:sp>
        <p:nvSpPr>
          <p:cNvPr id="12" name="Google Shape;214;p40">
            <a:extLst>
              <a:ext uri="{FF2B5EF4-FFF2-40B4-BE49-F238E27FC236}">
                <a16:creationId xmlns:a16="http://schemas.microsoft.com/office/drawing/2014/main" id="{5BBC751E-2E48-491B-9C9D-1B4D97A32AED}"/>
              </a:ext>
            </a:extLst>
          </p:cNvPr>
          <p:cNvSpPr/>
          <p:nvPr/>
        </p:nvSpPr>
        <p:spPr>
          <a:xfrm>
            <a:off x="1501750" y="3346643"/>
            <a:ext cx="1010100" cy="1010100"/>
          </a:xfrm>
          <a:prstGeom prst="foldedCorner">
            <a:avLst>
              <a:gd name="adj" fmla="val 16667"/>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improve users hard skills?</a:t>
            </a:r>
            <a:endParaRPr lang="en-AU" sz="1000" b="0" i="0" u="none" strike="noStrike" cap="none" dirty="0">
              <a:solidFill>
                <a:srgbClr val="000000"/>
              </a:solidFill>
              <a:latin typeface="Arial"/>
              <a:ea typeface="Arial"/>
              <a:cs typeface="Arial"/>
              <a:sym typeface="Arial"/>
            </a:endParaRPr>
          </a:p>
        </p:txBody>
      </p:sp>
      <p:sp>
        <p:nvSpPr>
          <p:cNvPr id="13" name="Google Shape;214;p40">
            <a:extLst>
              <a:ext uri="{FF2B5EF4-FFF2-40B4-BE49-F238E27FC236}">
                <a16:creationId xmlns:a16="http://schemas.microsoft.com/office/drawing/2014/main" id="{53521101-6FDD-4448-878F-D53B7CAD9CA8}"/>
              </a:ext>
            </a:extLst>
          </p:cNvPr>
          <p:cNvSpPr/>
          <p:nvPr/>
        </p:nvSpPr>
        <p:spPr>
          <a:xfrm>
            <a:off x="311700" y="1004569"/>
            <a:ext cx="1010100" cy="1010100"/>
          </a:xfrm>
          <a:prstGeom prst="foldedCorner">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use the data we currently have on users? </a:t>
            </a:r>
            <a:endParaRPr lang="en-AU" sz="1000" b="0" i="0" u="none" strike="noStrike" cap="none" dirty="0">
              <a:solidFill>
                <a:srgbClr val="000000"/>
              </a:solidFill>
              <a:latin typeface="Arial"/>
              <a:ea typeface="Arial"/>
              <a:cs typeface="Arial"/>
              <a:sym typeface="Arial"/>
            </a:endParaRPr>
          </a:p>
        </p:txBody>
      </p:sp>
      <p:sp>
        <p:nvSpPr>
          <p:cNvPr id="14" name="Google Shape;214;p40">
            <a:extLst>
              <a:ext uri="{FF2B5EF4-FFF2-40B4-BE49-F238E27FC236}">
                <a16:creationId xmlns:a16="http://schemas.microsoft.com/office/drawing/2014/main" id="{25244E23-2381-401F-B542-D3422E0F7C0B}"/>
              </a:ext>
            </a:extLst>
          </p:cNvPr>
          <p:cNvSpPr/>
          <p:nvPr/>
        </p:nvSpPr>
        <p:spPr>
          <a:xfrm>
            <a:off x="6337742" y="1004569"/>
            <a:ext cx="1010100" cy="1010100"/>
          </a:xfrm>
          <a:prstGeom prst="foldedCorner">
            <a:avLst>
              <a:gd name="adj" fmla="val 16667"/>
            </a:avLst>
          </a:prstGeom>
          <a:solidFill>
            <a:srgbClr val="BFD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increase conversion to paid subscriptions?</a:t>
            </a:r>
          </a:p>
        </p:txBody>
      </p:sp>
      <p:sp>
        <p:nvSpPr>
          <p:cNvPr id="15" name="Google Shape;214;p40">
            <a:extLst>
              <a:ext uri="{FF2B5EF4-FFF2-40B4-BE49-F238E27FC236}">
                <a16:creationId xmlns:a16="http://schemas.microsoft.com/office/drawing/2014/main" id="{E2716234-891A-4152-AC1F-F6588D33377B}"/>
              </a:ext>
            </a:extLst>
          </p:cNvPr>
          <p:cNvSpPr/>
          <p:nvPr/>
        </p:nvSpPr>
        <p:spPr>
          <a:xfrm>
            <a:off x="7534491" y="1004569"/>
            <a:ext cx="1010100" cy="1010100"/>
          </a:xfrm>
          <a:prstGeom prst="foldedCorner">
            <a:avLst>
              <a:gd name="adj" fmla="val 16667"/>
            </a:avLst>
          </a:prstGeom>
          <a:solidFill>
            <a:srgbClr val="BFD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introduce students to other career paths?</a:t>
            </a:r>
            <a:endParaRPr lang="en-AU" sz="1000" b="0" i="0" u="none" strike="noStrike" cap="none" dirty="0">
              <a:solidFill>
                <a:srgbClr val="000000"/>
              </a:solidFill>
              <a:latin typeface="Arial"/>
              <a:ea typeface="Arial"/>
              <a:cs typeface="Arial"/>
              <a:sym typeface="Arial"/>
            </a:endParaRPr>
          </a:p>
        </p:txBody>
      </p:sp>
      <p:sp>
        <p:nvSpPr>
          <p:cNvPr id="16" name="Google Shape;214;p40">
            <a:extLst>
              <a:ext uri="{FF2B5EF4-FFF2-40B4-BE49-F238E27FC236}">
                <a16:creationId xmlns:a16="http://schemas.microsoft.com/office/drawing/2014/main" id="{B80C0890-C5BC-4CD6-B099-430AE02DE119}"/>
              </a:ext>
            </a:extLst>
          </p:cNvPr>
          <p:cNvSpPr/>
          <p:nvPr/>
        </p:nvSpPr>
        <p:spPr>
          <a:xfrm>
            <a:off x="2717475" y="1004409"/>
            <a:ext cx="1010100" cy="1010100"/>
          </a:xfrm>
          <a:prstGeom prst="foldedCorner">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save time for students applying for jobs?</a:t>
            </a:r>
          </a:p>
        </p:txBody>
      </p:sp>
      <p:sp>
        <p:nvSpPr>
          <p:cNvPr id="17" name="Google Shape;214;p40">
            <a:extLst>
              <a:ext uri="{FF2B5EF4-FFF2-40B4-BE49-F238E27FC236}">
                <a16:creationId xmlns:a16="http://schemas.microsoft.com/office/drawing/2014/main" id="{93150E21-F5DF-49B6-BE87-24A971C51AF5}"/>
              </a:ext>
            </a:extLst>
          </p:cNvPr>
          <p:cNvSpPr/>
          <p:nvPr/>
        </p:nvSpPr>
        <p:spPr>
          <a:xfrm>
            <a:off x="3943690" y="1004409"/>
            <a:ext cx="1010100" cy="1010100"/>
          </a:xfrm>
          <a:prstGeom prst="foldedCorner">
            <a:avLst>
              <a:gd name="adj" fmla="val 16667"/>
            </a:avLst>
          </a:prstGeom>
          <a:solidFill>
            <a:srgbClr val="BFD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support employers in finding the right candidate?</a:t>
            </a:r>
          </a:p>
        </p:txBody>
      </p:sp>
      <p:sp>
        <p:nvSpPr>
          <p:cNvPr id="18" name="Google Shape;214;p40">
            <a:extLst>
              <a:ext uri="{FF2B5EF4-FFF2-40B4-BE49-F238E27FC236}">
                <a16:creationId xmlns:a16="http://schemas.microsoft.com/office/drawing/2014/main" id="{2ECBB0D3-4E3A-4A9B-B8F0-45592EFAC403}"/>
              </a:ext>
            </a:extLst>
          </p:cNvPr>
          <p:cNvSpPr/>
          <p:nvPr/>
        </p:nvSpPr>
        <p:spPr>
          <a:xfrm>
            <a:off x="5140439" y="1004409"/>
            <a:ext cx="1010100" cy="1010100"/>
          </a:xfrm>
          <a:prstGeom prst="foldedCorner">
            <a:avLst>
              <a:gd name="adj" fmla="val 16667"/>
            </a:avLst>
          </a:prstGeom>
          <a:solidFill>
            <a:srgbClr val="BFD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keep up with changing user preferences?</a:t>
            </a: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p:txBody>
      </p:sp>
      <p:sp>
        <p:nvSpPr>
          <p:cNvPr id="19" name="Google Shape;214;p40">
            <a:extLst>
              <a:ext uri="{FF2B5EF4-FFF2-40B4-BE49-F238E27FC236}">
                <a16:creationId xmlns:a16="http://schemas.microsoft.com/office/drawing/2014/main" id="{81AB95F9-DDDB-46AC-8EAB-38A93F5D99EB}"/>
              </a:ext>
            </a:extLst>
          </p:cNvPr>
          <p:cNvSpPr/>
          <p:nvPr/>
        </p:nvSpPr>
        <p:spPr>
          <a:xfrm>
            <a:off x="1501750" y="1004409"/>
            <a:ext cx="1010100" cy="1010100"/>
          </a:xfrm>
          <a:prstGeom prst="foldedCorner">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make out app appealing to users?</a:t>
            </a:r>
            <a:endParaRPr lang="en-AU" sz="1000" b="0" i="0" u="none" strike="noStrike" cap="none" dirty="0">
              <a:solidFill>
                <a:srgbClr val="000000"/>
              </a:solidFill>
              <a:latin typeface="Arial"/>
              <a:ea typeface="Arial"/>
              <a:cs typeface="Arial"/>
              <a:sym typeface="Arial"/>
            </a:endParaRPr>
          </a:p>
        </p:txBody>
      </p:sp>
      <p:sp>
        <p:nvSpPr>
          <p:cNvPr id="20" name="Google Shape;214;p40">
            <a:extLst>
              <a:ext uri="{FF2B5EF4-FFF2-40B4-BE49-F238E27FC236}">
                <a16:creationId xmlns:a16="http://schemas.microsoft.com/office/drawing/2014/main" id="{A18253DA-369E-4E33-A557-09C8BBEEC3C1}"/>
              </a:ext>
            </a:extLst>
          </p:cNvPr>
          <p:cNvSpPr/>
          <p:nvPr/>
        </p:nvSpPr>
        <p:spPr>
          <a:xfrm>
            <a:off x="311700" y="2175766"/>
            <a:ext cx="1010100" cy="1010100"/>
          </a:xfrm>
          <a:prstGeom prst="foldedCorner">
            <a:avLst>
              <a:gd name="adj" fmla="val 16667"/>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a:t>
            </a:r>
            <a:r>
              <a:rPr lang="en-AU" sz="1000" dirty="0"/>
              <a:t>reduce the number of applicants rejected for a role?</a:t>
            </a:r>
            <a:endParaRPr lang="en-AU" sz="1000" b="0" i="0" u="none" strike="noStrike" cap="none" dirty="0">
              <a:solidFill>
                <a:srgbClr val="000000"/>
              </a:solidFill>
              <a:latin typeface="Arial"/>
              <a:ea typeface="Arial"/>
              <a:cs typeface="Arial"/>
              <a:sym typeface="Arial"/>
            </a:endParaRPr>
          </a:p>
        </p:txBody>
      </p:sp>
      <p:sp>
        <p:nvSpPr>
          <p:cNvPr id="21" name="Google Shape;214;p40">
            <a:extLst>
              <a:ext uri="{FF2B5EF4-FFF2-40B4-BE49-F238E27FC236}">
                <a16:creationId xmlns:a16="http://schemas.microsoft.com/office/drawing/2014/main" id="{563AB209-392F-4D77-BB38-C4B324F8BFCF}"/>
              </a:ext>
            </a:extLst>
          </p:cNvPr>
          <p:cNvSpPr/>
          <p:nvPr/>
        </p:nvSpPr>
        <p:spPr>
          <a:xfrm>
            <a:off x="6337742" y="2175766"/>
            <a:ext cx="1010100" cy="1010100"/>
          </a:xfrm>
          <a:prstGeom prst="foldedCorner">
            <a:avLst>
              <a:gd name="adj" fmla="val 16667"/>
            </a:avLst>
          </a:prstGeom>
          <a:solidFill>
            <a:srgbClr val="BFD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dirty="0"/>
              <a:t> gather user feedback?</a:t>
            </a:r>
            <a:endParaRPr lang="en-AU"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p:txBody>
      </p:sp>
      <p:sp>
        <p:nvSpPr>
          <p:cNvPr id="22" name="Google Shape;214;p40">
            <a:extLst>
              <a:ext uri="{FF2B5EF4-FFF2-40B4-BE49-F238E27FC236}">
                <a16:creationId xmlns:a16="http://schemas.microsoft.com/office/drawing/2014/main" id="{FC2F9A04-E06E-4F5F-90F2-4DD5D57B71C8}"/>
              </a:ext>
            </a:extLst>
          </p:cNvPr>
          <p:cNvSpPr/>
          <p:nvPr/>
        </p:nvSpPr>
        <p:spPr>
          <a:xfrm>
            <a:off x="7534491" y="2175766"/>
            <a:ext cx="1010100" cy="1010100"/>
          </a:xfrm>
          <a:prstGeom prst="foldedCorner">
            <a:avLst>
              <a:gd name="adj" fmla="val 16667"/>
            </a:avLst>
          </a:prstGeom>
          <a:solidFill>
            <a:srgbClr val="BFD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a:t>
            </a:r>
            <a:r>
              <a:rPr lang="en-AU" sz="1000" dirty="0"/>
              <a:t>gather feedback from employees about companies?</a:t>
            </a:r>
            <a:endParaRPr lang="en-AU" sz="1000" b="0" i="0" u="none" strike="noStrike" cap="none" dirty="0">
              <a:solidFill>
                <a:srgbClr val="000000"/>
              </a:solidFill>
              <a:latin typeface="Arial"/>
              <a:ea typeface="Arial"/>
              <a:cs typeface="Arial"/>
              <a:sym typeface="Arial"/>
            </a:endParaRPr>
          </a:p>
        </p:txBody>
      </p:sp>
      <p:sp>
        <p:nvSpPr>
          <p:cNvPr id="23" name="Google Shape;214;p40">
            <a:extLst>
              <a:ext uri="{FF2B5EF4-FFF2-40B4-BE49-F238E27FC236}">
                <a16:creationId xmlns:a16="http://schemas.microsoft.com/office/drawing/2014/main" id="{D979CEEC-3C0E-4245-B63D-CC6AAE72C394}"/>
              </a:ext>
            </a:extLst>
          </p:cNvPr>
          <p:cNvSpPr/>
          <p:nvPr/>
        </p:nvSpPr>
        <p:spPr>
          <a:xfrm>
            <a:off x="2717475" y="2175606"/>
            <a:ext cx="1010100" cy="1010100"/>
          </a:xfrm>
          <a:prstGeom prst="foldedCorner">
            <a:avLst>
              <a:gd name="adj" fmla="val 16667"/>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help users determine their career goas?</a:t>
            </a: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p:txBody>
      </p:sp>
      <p:sp>
        <p:nvSpPr>
          <p:cNvPr id="24" name="Google Shape;214;p40">
            <a:extLst>
              <a:ext uri="{FF2B5EF4-FFF2-40B4-BE49-F238E27FC236}">
                <a16:creationId xmlns:a16="http://schemas.microsoft.com/office/drawing/2014/main" id="{C99A2842-E474-4B68-B78A-0C20A92E80F9}"/>
              </a:ext>
            </a:extLst>
          </p:cNvPr>
          <p:cNvSpPr/>
          <p:nvPr/>
        </p:nvSpPr>
        <p:spPr>
          <a:xfrm>
            <a:off x="3943690" y="2175606"/>
            <a:ext cx="1010100" cy="1010100"/>
          </a:xfrm>
          <a:prstGeom prst="foldedCorner">
            <a:avLst>
              <a:gd name="adj" fmla="val 16667"/>
            </a:avLst>
          </a:prstGeom>
          <a:solidFill>
            <a:srgbClr val="BFD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rate a students skills?</a:t>
            </a:r>
            <a:endParaRPr lang="en-AU"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p:txBody>
      </p:sp>
      <p:sp>
        <p:nvSpPr>
          <p:cNvPr id="25" name="Google Shape;214;p40">
            <a:extLst>
              <a:ext uri="{FF2B5EF4-FFF2-40B4-BE49-F238E27FC236}">
                <a16:creationId xmlns:a16="http://schemas.microsoft.com/office/drawing/2014/main" id="{715944AA-5F34-4AC8-AE97-3F206729CA28}"/>
              </a:ext>
            </a:extLst>
          </p:cNvPr>
          <p:cNvSpPr/>
          <p:nvPr/>
        </p:nvSpPr>
        <p:spPr>
          <a:xfrm>
            <a:off x="5140439" y="2175606"/>
            <a:ext cx="1010100" cy="1010100"/>
          </a:xfrm>
          <a:prstGeom prst="foldedCorner">
            <a:avLst>
              <a:gd name="adj" fmla="val 16667"/>
            </a:avLst>
          </a:prstGeom>
          <a:solidFill>
            <a:srgbClr val="BFD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evaluate job satisfaction?</a:t>
            </a:r>
            <a:endParaRPr lang="en-AU"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p:txBody>
      </p:sp>
      <p:sp>
        <p:nvSpPr>
          <p:cNvPr id="26" name="Google Shape;214;p40">
            <a:extLst>
              <a:ext uri="{FF2B5EF4-FFF2-40B4-BE49-F238E27FC236}">
                <a16:creationId xmlns:a16="http://schemas.microsoft.com/office/drawing/2014/main" id="{E3FCE4AE-0038-4E39-8BAD-39AA699CAC63}"/>
              </a:ext>
            </a:extLst>
          </p:cNvPr>
          <p:cNvSpPr/>
          <p:nvPr/>
        </p:nvSpPr>
        <p:spPr>
          <a:xfrm>
            <a:off x="1501750" y="2175606"/>
            <a:ext cx="1010100" cy="1010100"/>
          </a:xfrm>
          <a:prstGeom prst="foldedCorner">
            <a:avLst>
              <a:gd name="adj" fmla="val 16667"/>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catergorise data from self assessments? </a:t>
            </a:r>
            <a:endParaRPr lang="en-AU" sz="1000" b="0" i="0" u="none" strike="noStrike" cap="none" dirty="0">
              <a:solidFill>
                <a:srgbClr val="000000"/>
              </a:solidFill>
              <a:latin typeface="Arial"/>
              <a:ea typeface="Arial"/>
              <a:cs typeface="Arial"/>
              <a:sym typeface="Arial"/>
            </a:endParaRPr>
          </a:p>
        </p:txBody>
      </p:sp>
      <p:sp>
        <p:nvSpPr>
          <p:cNvPr id="27" name="TextBox 26">
            <a:extLst>
              <a:ext uri="{FF2B5EF4-FFF2-40B4-BE49-F238E27FC236}">
                <a16:creationId xmlns:a16="http://schemas.microsoft.com/office/drawing/2014/main" id="{118B6210-ED84-49EF-98C2-6C754387AAF7}"/>
              </a:ext>
            </a:extLst>
          </p:cNvPr>
          <p:cNvSpPr txBox="1"/>
          <p:nvPr/>
        </p:nvSpPr>
        <p:spPr>
          <a:xfrm>
            <a:off x="6461330" y="3294914"/>
            <a:ext cx="2029767" cy="1061829"/>
          </a:xfrm>
          <a:prstGeom prst="rect">
            <a:avLst/>
          </a:prstGeom>
          <a:noFill/>
        </p:spPr>
        <p:txBody>
          <a:bodyPr wrap="square" rtlCol="0">
            <a:spAutoFit/>
          </a:bodyPr>
          <a:lstStyle/>
          <a:p>
            <a:r>
              <a:rPr lang="en-AU" sz="1050" b="1" dirty="0"/>
              <a:t>Team Members: </a:t>
            </a:r>
          </a:p>
          <a:p>
            <a:r>
              <a:rPr lang="en-AU" sz="1000" dirty="0">
                <a:highlight>
                  <a:srgbClr val="FFFF00"/>
                </a:highlight>
              </a:rPr>
              <a:t>Yellow</a:t>
            </a:r>
            <a:r>
              <a:rPr lang="en-AU" sz="1000" dirty="0"/>
              <a:t> = Vanessa </a:t>
            </a:r>
          </a:p>
          <a:p>
            <a:r>
              <a:rPr lang="en-AU" sz="1000" dirty="0">
                <a:highlight>
                  <a:srgbClr val="FF9966"/>
                </a:highlight>
              </a:rPr>
              <a:t>Orange</a:t>
            </a:r>
            <a:r>
              <a:rPr lang="en-AU" sz="1000" dirty="0"/>
              <a:t> = Olivia</a:t>
            </a:r>
          </a:p>
          <a:p>
            <a:r>
              <a:rPr lang="en-AU" sz="1000" dirty="0">
                <a:highlight>
                  <a:srgbClr val="99CCFF"/>
                </a:highlight>
              </a:rPr>
              <a:t>Blue</a:t>
            </a:r>
            <a:r>
              <a:rPr lang="en-AU" sz="1000" dirty="0"/>
              <a:t> = Bradley</a:t>
            </a:r>
          </a:p>
          <a:p>
            <a:r>
              <a:rPr lang="en-AU" sz="1000" dirty="0">
                <a:highlight>
                  <a:srgbClr val="BFDFBF"/>
                </a:highlight>
              </a:rPr>
              <a:t>Green</a:t>
            </a:r>
            <a:r>
              <a:rPr lang="en-AU" sz="1000" dirty="0"/>
              <a:t> = Gerald</a:t>
            </a:r>
          </a:p>
          <a:p>
            <a:r>
              <a:rPr lang="en-AU" sz="1000" dirty="0">
                <a:highlight>
                  <a:srgbClr val="CC99FF"/>
                </a:highlight>
              </a:rPr>
              <a:t>Purple</a:t>
            </a:r>
            <a:r>
              <a:rPr lang="en-AU" sz="1000" dirty="0"/>
              <a:t> = Pepper</a:t>
            </a:r>
          </a:p>
        </p:txBody>
      </p:sp>
    </p:spTree>
    <p:extLst>
      <p:ext uri="{BB962C8B-B14F-4D97-AF65-F5344CB8AC3E}">
        <p14:creationId xmlns:p14="http://schemas.microsoft.com/office/powerpoint/2010/main" val="118571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8AD39F-7422-41E4-9893-6CED10696DC4}"/>
              </a:ext>
            </a:extLst>
          </p:cNvPr>
          <p:cNvSpPr>
            <a:spLocks noGrp="1"/>
          </p:cNvSpPr>
          <p:nvPr>
            <p:ph type="body" idx="2"/>
          </p:nvPr>
        </p:nvSpPr>
        <p:spPr/>
        <p:txBody>
          <a:bodyPr/>
          <a:lstStyle/>
          <a:p>
            <a:endParaRPr lang="en-AU"/>
          </a:p>
        </p:txBody>
      </p:sp>
      <p:sp>
        <p:nvSpPr>
          <p:cNvPr id="4" name="Title 3">
            <a:extLst>
              <a:ext uri="{FF2B5EF4-FFF2-40B4-BE49-F238E27FC236}">
                <a16:creationId xmlns:a16="http://schemas.microsoft.com/office/drawing/2014/main" id="{0148B896-277D-48A4-BA66-7AE4C6A34028}"/>
              </a:ext>
            </a:extLst>
          </p:cNvPr>
          <p:cNvSpPr>
            <a:spLocks noGrp="1"/>
          </p:cNvSpPr>
          <p:nvPr>
            <p:ph type="title"/>
          </p:nvPr>
        </p:nvSpPr>
        <p:spPr/>
        <p:txBody>
          <a:bodyPr/>
          <a:lstStyle/>
          <a:p>
            <a:r>
              <a:rPr lang="en-AU" dirty="0"/>
              <a:t>Content</a:t>
            </a:r>
          </a:p>
        </p:txBody>
      </p:sp>
      <p:sp>
        <p:nvSpPr>
          <p:cNvPr id="7" name="Google Shape;214;p40">
            <a:extLst>
              <a:ext uri="{FF2B5EF4-FFF2-40B4-BE49-F238E27FC236}">
                <a16:creationId xmlns:a16="http://schemas.microsoft.com/office/drawing/2014/main" id="{482E15F7-C41A-42BC-9255-59F2A1E4F073}"/>
              </a:ext>
            </a:extLst>
          </p:cNvPr>
          <p:cNvSpPr/>
          <p:nvPr/>
        </p:nvSpPr>
        <p:spPr>
          <a:xfrm>
            <a:off x="457200" y="1474475"/>
            <a:ext cx="1010100" cy="1010100"/>
          </a:xfrm>
          <a:prstGeom prst="foldedCorner">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0" i="0" u="none" strike="noStrike" cap="none" dirty="0">
                <a:solidFill>
                  <a:srgbClr val="000000"/>
                </a:solidFill>
                <a:latin typeface="Arial"/>
                <a:ea typeface="Arial"/>
                <a:cs typeface="Arial"/>
                <a:sym typeface="Arial"/>
              </a:rPr>
              <a:t>How might we help students gain a realistic understanding of learning and work options?</a:t>
            </a:r>
            <a:endParaRPr lang="en-AU" sz="900" b="0" i="0" u="none" strike="noStrike" cap="none" dirty="0">
              <a:solidFill>
                <a:srgbClr val="000000"/>
              </a:solidFill>
              <a:latin typeface="Arial"/>
              <a:ea typeface="Arial"/>
              <a:cs typeface="Arial"/>
              <a:sym typeface="Arial"/>
            </a:endParaRPr>
          </a:p>
        </p:txBody>
      </p:sp>
      <p:sp>
        <p:nvSpPr>
          <p:cNvPr id="8" name="Google Shape;211;p40">
            <a:extLst>
              <a:ext uri="{FF2B5EF4-FFF2-40B4-BE49-F238E27FC236}">
                <a16:creationId xmlns:a16="http://schemas.microsoft.com/office/drawing/2014/main" id="{25AE15D2-3882-4429-BB2F-3CB1D7C68431}"/>
              </a:ext>
            </a:extLst>
          </p:cNvPr>
          <p:cNvSpPr/>
          <p:nvPr/>
        </p:nvSpPr>
        <p:spPr>
          <a:xfrm>
            <a:off x="1615570" y="1474475"/>
            <a:ext cx="1010100" cy="1010100"/>
          </a:xfrm>
          <a:prstGeom prst="foldedCorner">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0" i="0" u="none" strike="noStrike" cap="none" dirty="0">
                <a:solidFill>
                  <a:srgbClr val="000000"/>
                </a:solidFill>
                <a:latin typeface="Arial"/>
                <a:ea typeface="Arial"/>
                <a:cs typeface="Arial"/>
                <a:sym typeface="Arial"/>
              </a:rPr>
              <a:t>How might we make users feel confident they have all the information they need?</a:t>
            </a:r>
            <a:endParaRPr sz="900" b="0" i="0" u="none" strike="noStrike" cap="none" dirty="0">
              <a:solidFill>
                <a:srgbClr val="000000"/>
              </a:solidFill>
              <a:latin typeface="Arial"/>
              <a:ea typeface="Arial"/>
              <a:cs typeface="Arial"/>
              <a:sym typeface="Arial"/>
            </a:endParaRPr>
          </a:p>
        </p:txBody>
      </p:sp>
      <p:sp>
        <p:nvSpPr>
          <p:cNvPr id="9" name="Google Shape;212;p40">
            <a:extLst>
              <a:ext uri="{FF2B5EF4-FFF2-40B4-BE49-F238E27FC236}">
                <a16:creationId xmlns:a16="http://schemas.microsoft.com/office/drawing/2014/main" id="{283E2A23-253B-4671-BE57-CB0C260A2D23}"/>
              </a:ext>
            </a:extLst>
          </p:cNvPr>
          <p:cNvSpPr/>
          <p:nvPr/>
        </p:nvSpPr>
        <p:spPr>
          <a:xfrm>
            <a:off x="2773940" y="1474475"/>
            <a:ext cx="1010100" cy="1010100"/>
          </a:xfrm>
          <a:prstGeom prst="foldedCorner">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help users understand the role they are applying for?</a:t>
            </a:r>
            <a:endParaRPr sz="1000" b="0" i="0" u="none" strike="noStrike" cap="none" dirty="0">
              <a:solidFill>
                <a:srgbClr val="000000"/>
              </a:solidFill>
              <a:latin typeface="Arial"/>
              <a:ea typeface="Arial"/>
              <a:cs typeface="Arial"/>
              <a:sym typeface="Arial"/>
            </a:endParaRPr>
          </a:p>
        </p:txBody>
      </p:sp>
      <p:sp>
        <p:nvSpPr>
          <p:cNvPr id="10" name="Google Shape;214;p40">
            <a:extLst>
              <a:ext uri="{FF2B5EF4-FFF2-40B4-BE49-F238E27FC236}">
                <a16:creationId xmlns:a16="http://schemas.microsoft.com/office/drawing/2014/main" id="{12CF13A1-F1D1-440D-800C-CD03B6D551BC}"/>
              </a:ext>
            </a:extLst>
          </p:cNvPr>
          <p:cNvSpPr/>
          <p:nvPr/>
        </p:nvSpPr>
        <p:spPr>
          <a:xfrm>
            <a:off x="457200" y="2658463"/>
            <a:ext cx="1010100" cy="1010100"/>
          </a:xfrm>
          <a:prstGeom prst="foldedCorner">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help students understand their interests and skillset?</a:t>
            </a:r>
          </a:p>
        </p:txBody>
      </p:sp>
      <p:sp>
        <p:nvSpPr>
          <p:cNvPr id="11" name="Google Shape;214;p40">
            <a:extLst>
              <a:ext uri="{FF2B5EF4-FFF2-40B4-BE49-F238E27FC236}">
                <a16:creationId xmlns:a16="http://schemas.microsoft.com/office/drawing/2014/main" id="{2D700187-8A54-4114-A64A-AF0C05864656}"/>
              </a:ext>
            </a:extLst>
          </p:cNvPr>
          <p:cNvSpPr/>
          <p:nvPr/>
        </p:nvSpPr>
        <p:spPr>
          <a:xfrm>
            <a:off x="1615570" y="2658463"/>
            <a:ext cx="1010100" cy="1010100"/>
          </a:xfrm>
          <a:prstGeom prst="foldedCorner">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support students with information about employers?</a:t>
            </a:r>
            <a:endParaRPr lang="en-AU" sz="1000" b="0" i="0" u="none" strike="noStrike" cap="none" dirty="0">
              <a:solidFill>
                <a:srgbClr val="000000"/>
              </a:solidFill>
              <a:latin typeface="Arial"/>
              <a:ea typeface="Arial"/>
              <a:cs typeface="Arial"/>
              <a:sym typeface="Arial"/>
            </a:endParaRPr>
          </a:p>
        </p:txBody>
      </p:sp>
      <p:sp>
        <p:nvSpPr>
          <p:cNvPr id="12" name="Google Shape;214;p40">
            <a:extLst>
              <a:ext uri="{FF2B5EF4-FFF2-40B4-BE49-F238E27FC236}">
                <a16:creationId xmlns:a16="http://schemas.microsoft.com/office/drawing/2014/main" id="{FE989359-E146-4BB6-BCE4-C150A5EBE265}"/>
              </a:ext>
            </a:extLst>
          </p:cNvPr>
          <p:cNvSpPr/>
          <p:nvPr/>
        </p:nvSpPr>
        <p:spPr>
          <a:xfrm>
            <a:off x="2773940" y="2658463"/>
            <a:ext cx="1010100" cy="1010100"/>
          </a:xfrm>
          <a:prstGeom prst="foldedCorner">
            <a:avLst>
              <a:gd name="adj" fmla="val 16667"/>
            </a:avLst>
          </a:prstGeom>
          <a:solidFill>
            <a:srgbClr val="BFD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introduce students to other career paths?</a:t>
            </a:r>
            <a:endParaRPr lang="en-AU" sz="1000" b="0" i="0" u="none" strike="noStrike" cap="none" dirty="0">
              <a:solidFill>
                <a:srgbClr val="000000"/>
              </a:solidFill>
              <a:latin typeface="Arial"/>
              <a:ea typeface="Arial"/>
              <a:cs typeface="Arial"/>
              <a:sym typeface="Arial"/>
            </a:endParaRPr>
          </a:p>
        </p:txBody>
      </p:sp>
      <p:sp>
        <p:nvSpPr>
          <p:cNvPr id="13" name="Google Shape;214;p40">
            <a:extLst>
              <a:ext uri="{FF2B5EF4-FFF2-40B4-BE49-F238E27FC236}">
                <a16:creationId xmlns:a16="http://schemas.microsoft.com/office/drawing/2014/main" id="{74B95950-A8CA-4BC8-BF91-025F9A8D4DC7}"/>
              </a:ext>
            </a:extLst>
          </p:cNvPr>
          <p:cNvSpPr/>
          <p:nvPr/>
        </p:nvSpPr>
        <p:spPr>
          <a:xfrm>
            <a:off x="6590099" y="1474475"/>
            <a:ext cx="1010100" cy="1010100"/>
          </a:xfrm>
          <a:prstGeom prst="foldedCorner">
            <a:avLst>
              <a:gd name="adj" fmla="val 16667"/>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improve users soft skills?</a:t>
            </a: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p:txBody>
      </p:sp>
      <p:sp>
        <p:nvSpPr>
          <p:cNvPr id="14" name="Google Shape;214;p40">
            <a:extLst>
              <a:ext uri="{FF2B5EF4-FFF2-40B4-BE49-F238E27FC236}">
                <a16:creationId xmlns:a16="http://schemas.microsoft.com/office/drawing/2014/main" id="{A585D057-9BF9-4CDF-8253-22F6B09A17E8}"/>
              </a:ext>
            </a:extLst>
          </p:cNvPr>
          <p:cNvSpPr/>
          <p:nvPr/>
        </p:nvSpPr>
        <p:spPr>
          <a:xfrm>
            <a:off x="5491424" y="1474475"/>
            <a:ext cx="1010100" cy="1010100"/>
          </a:xfrm>
          <a:prstGeom prst="foldedCorner">
            <a:avLst>
              <a:gd name="adj" fmla="val 16667"/>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improve users hard skills?</a:t>
            </a:r>
            <a:endParaRPr lang="en-AU" sz="1000" b="0" i="0" u="none" strike="noStrike" cap="none" dirty="0">
              <a:solidFill>
                <a:srgbClr val="000000"/>
              </a:solidFill>
              <a:latin typeface="Arial"/>
              <a:ea typeface="Arial"/>
              <a:cs typeface="Arial"/>
              <a:sym typeface="Arial"/>
            </a:endParaRPr>
          </a:p>
        </p:txBody>
      </p:sp>
      <p:sp>
        <p:nvSpPr>
          <p:cNvPr id="15" name="TextBox 14">
            <a:extLst>
              <a:ext uri="{FF2B5EF4-FFF2-40B4-BE49-F238E27FC236}">
                <a16:creationId xmlns:a16="http://schemas.microsoft.com/office/drawing/2014/main" id="{1F83A4BA-B4A7-4E1C-976A-CEC39BC29C02}"/>
              </a:ext>
            </a:extLst>
          </p:cNvPr>
          <p:cNvSpPr txBox="1"/>
          <p:nvPr/>
        </p:nvSpPr>
        <p:spPr>
          <a:xfrm>
            <a:off x="1615570" y="981635"/>
            <a:ext cx="880369" cy="307777"/>
          </a:xfrm>
          <a:prstGeom prst="rect">
            <a:avLst/>
          </a:prstGeom>
          <a:noFill/>
        </p:spPr>
        <p:txBody>
          <a:bodyPr wrap="none" rtlCol="0">
            <a:spAutoFit/>
          </a:bodyPr>
          <a:lstStyle/>
          <a:p>
            <a:r>
              <a:rPr lang="en-AU" dirty="0"/>
              <a:t>Learning</a:t>
            </a:r>
          </a:p>
        </p:txBody>
      </p:sp>
      <p:sp>
        <p:nvSpPr>
          <p:cNvPr id="16" name="TextBox 15">
            <a:extLst>
              <a:ext uri="{FF2B5EF4-FFF2-40B4-BE49-F238E27FC236}">
                <a16:creationId xmlns:a16="http://schemas.microsoft.com/office/drawing/2014/main" id="{43706C6B-2F7A-4524-BE21-14A61A5C9F9D}"/>
              </a:ext>
            </a:extLst>
          </p:cNvPr>
          <p:cNvSpPr txBox="1"/>
          <p:nvPr/>
        </p:nvSpPr>
        <p:spPr>
          <a:xfrm>
            <a:off x="5823019" y="981635"/>
            <a:ext cx="1228221" cy="307777"/>
          </a:xfrm>
          <a:prstGeom prst="rect">
            <a:avLst/>
          </a:prstGeom>
          <a:noFill/>
        </p:spPr>
        <p:txBody>
          <a:bodyPr wrap="none" rtlCol="0">
            <a:spAutoFit/>
          </a:bodyPr>
          <a:lstStyle/>
          <a:p>
            <a:r>
              <a:rPr lang="en-AU" dirty="0"/>
              <a:t>Improvement</a:t>
            </a:r>
          </a:p>
        </p:txBody>
      </p:sp>
    </p:spTree>
    <p:extLst>
      <p:ext uri="{BB962C8B-B14F-4D97-AF65-F5344CB8AC3E}">
        <p14:creationId xmlns:p14="http://schemas.microsoft.com/office/powerpoint/2010/main" val="4290878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81AF0E-98A7-4D98-8562-49646D731A19}"/>
              </a:ext>
            </a:extLst>
          </p:cNvPr>
          <p:cNvSpPr>
            <a:spLocks noGrp="1"/>
          </p:cNvSpPr>
          <p:nvPr>
            <p:ph type="body" idx="2"/>
          </p:nvPr>
        </p:nvSpPr>
        <p:spPr/>
        <p:txBody>
          <a:bodyPr/>
          <a:lstStyle/>
          <a:p>
            <a:endParaRPr lang="en-AU"/>
          </a:p>
        </p:txBody>
      </p:sp>
      <p:sp>
        <p:nvSpPr>
          <p:cNvPr id="4" name="Title 3">
            <a:extLst>
              <a:ext uri="{FF2B5EF4-FFF2-40B4-BE49-F238E27FC236}">
                <a16:creationId xmlns:a16="http://schemas.microsoft.com/office/drawing/2014/main" id="{308C3017-D8DA-4612-8473-6C4C619285D2}"/>
              </a:ext>
            </a:extLst>
          </p:cNvPr>
          <p:cNvSpPr>
            <a:spLocks noGrp="1"/>
          </p:cNvSpPr>
          <p:nvPr>
            <p:ph type="title"/>
          </p:nvPr>
        </p:nvSpPr>
        <p:spPr/>
        <p:txBody>
          <a:bodyPr/>
          <a:lstStyle/>
          <a:p>
            <a:r>
              <a:rPr lang="en-AU" dirty="0"/>
              <a:t>Algorithm: Job match </a:t>
            </a:r>
          </a:p>
        </p:txBody>
      </p:sp>
      <p:sp>
        <p:nvSpPr>
          <p:cNvPr id="6" name="Google Shape;214;p40">
            <a:extLst>
              <a:ext uri="{FF2B5EF4-FFF2-40B4-BE49-F238E27FC236}">
                <a16:creationId xmlns:a16="http://schemas.microsoft.com/office/drawing/2014/main" id="{E07A0205-51CE-47CC-AF14-8BB762B8EBFC}"/>
              </a:ext>
            </a:extLst>
          </p:cNvPr>
          <p:cNvSpPr/>
          <p:nvPr/>
        </p:nvSpPr>
        <p:spPr>
          <a:xfrm>
            <a:off x="7498838" y="1646509"/>
            <a:ext cx="1010100" cy="1010100"/>
          </a:xfrm>
          <a:prstGeom prst="foldedCorner">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protect user information?</a:t>
            </a: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p:txBody>
      </p:sp>
      <p:sp>
        <p:nvSpPr>
          <p:cNvPr id="7" name="Google Shape;214;p40">
            <a:extLst>
              <a:ext uri="{FF2B5EF4-FFF2-40B4-BE49-F238E27FC236}">
                <a16:creationId xmlns:a16="http://schemas.microsoft.com/office/drawing/2014/main" id="{82A87CB7-D297-4762-8EFE-978BB46FB185}"/>
              </a:ext>
            </a:extLst>
          </p:cNvPr>
          <p:cNvSpPr/>
          <p:nvPr/>
        </p:nvSpPr>
        <p:spPr>
          <a:xfrm>
            <a:off x="1645162" y="2830449"/>
            <a:ext cx="1010100" cy="1010100"/>
          </a:xfrm>
          <a:prstGeom prst="foldedCorner">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create a job recommendation system?</a:t>
            </a:r>
            <a:endParaRPr lang="en-AU"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p:txBody>
      </p:sp>
      <p:sp>
        <p:nvSpPr>
          <p:cNvPr id="9" name="Google Shape;214;p40">
            <a:extLst>
              <a:ext uri="{FF2B5EF4-FFF2-40B4-BE49-F238E27FC236}">
                <a16:creationId xmlns:a16="http://schemas.microsoft.com/office/drawing/2014/main" id="{8A48DEC9-53E6-4B83-BEE9-3A4FD24FCA40}"/>
              </a:ext>
            </a:extLst>
          </p:cNvPr>
          <p:cNvSpPr/>
          <p:nvPr/>
        </p:nvSpPr>
        <p:spPr>
          <a:xfrm>
            <a:off x="6312917" y="1646509"/>
            <a:ext cx="1010100" cy="1010100"/>
          </a:xfrm>
          <a:prstGeom prst="foldedCorner">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use the data we currently have on users? </a:t>
            </a:r>
            <a:endParaRPr lang="en-AU" sz="1000" b="0" i="0" u="none" strike="noStrike" cap="none" dirty="0">
              <a:solidFill>
                <a:srgbClr val="000000"/>
              </a:solidFill>
              <a:latin typeface="Arial"/>
              <a:ea typeface="Arial"/>
              <a:cs typeface="Arial"/>
              <a:sym typeface="Arial"/>
            </a:endParaRPr>
          </a:p>
        </p:txBody>
      </p:sp>
      <p:sp>
        <p:nvSpPr>
          <p:cNvPr id="11" name="Google Shape;207;p40">
            <a:extLst>
              <a:ext uri="{FF2B5EF4-FFF2-40B4-BE49-F238E27FC236}">
                <a16:creationId xmlns:a16="http://schemas.microsoft.com/office/drawing/2014/main" id="{9B697104-CA4C-4BD8-8D07-B915D4F04071}"/>
              </a:ext>
            </a:extLst>
          </p:cNvPr>
          <p:cNvSpPr/>
          <p:nvPr/>
        </p:nvSpPr>
        <p:spPr>
          <a:xfrm>
            <a:off x="457200" y="1646509"/>
            <a:ext cx="1010100" cy="1010100"/>
          </a:xfrm>
          <a:prstGeom prst="foldedCorner">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match students up with roles? </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p:txBody>
      </p:sp>
      <p:sp>
        <p:nvSpPr>
          <p:cNvPr id="12" name="Google Shape;214;p40">
            <a:extLst>
              <a:ext uri="{FF2B5EF4-FFF2-40B4-BE49-F238E27FC236}">
                <a16:creationId xmlns:a16="http://schemas.microsoft.com/office/drawing/2014/main" id="{482E782A-7D15-4BB9-A0B1-829ED39C3212}"/>
              </a:ext>
            </a:extLst>
          </p:cNvPr>
          <p:cNvSpPr/>
          <p:nvPr/>
        </p:nvSpPr>
        <p:spPr>
          <a:xfrm>
            <a:off x="1645162" y="1646509"/>
            <a:ext cx="1010100" cy="1010100"/>
          </a:xfrm>
          <a:prstGeom prst="foldedCorner">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assess a students skills?</a:t>
            </a:r>
            <a:endParaRPr lang="en-AU"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p:txBody>
      </p:sp>
      <p:sp>
        <p:nvSpPr>
          <p:cNvPr id="13" name="Google Shape;214;p40">
            <a:extLst>
              <a:ext uri="{FF2B5EF4-FFF2-40B4-BE49-F238E27FC236}">
                <a16:creationId xmlns:a16="http://schemas.microsoft.com/office/drawing/2014/main" id="{0994D6D6-8DEF-4FF4-B53A-5A4A7691FFA4}"/>
              </a:ext>
            </a:extLst>
          </p:cNvPr>
          <p:cNvSpPr/>
          <p:nvPr/>
        </p:nvSpPr>
        <p:spPr>
          <a:xfrm>
            <a:off x="2833124" y="1646509"/>
            <a:ext cx="1010100" cy="1010100"/>
          </a:xfrm>
          <a:prstGeom prst="foldedCorner">
            <a:avLst>
              <a:gd name="adj" fmla="val 16667"/>
            </a:avLst>
          </a:prstGeom>
          <a:solidFill>
            <a:srgbClr val="BFD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keep up with changing user preferences?</a:t>
            </a: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p:txBody>
      </p:sp>
      <p:sp>
        <p:nvSpPr>
          <p:cNvPr id="14" name="Google Shape;214;p40">
            <a:extLst>
              <a:ext uri="{FF2B5EF4-FFF2-40B4-BE49-F238E27FC236}">
                <a16:creationId xmlns:a16="http://schemas.microsoft.com/office/drawing/2014/main" id="{8A18ED90-6E49-4DA0-BC69-C06B3E78E1B0}"/>
              </a:ext>
            </a:extLst>
          </p:cNvPr>
          <p:cNvSpPr/>
          <p:nvPr/>
        </p:nvSpPr>
        <p:spPr>
          <a:xfrm>
            <a:off x="5122914" y="1646509"/>
            <a:ext cx="1010100" cy="1010100"/>
          </a:xfrm>
          <a:prstGeom prst="foldedCorner">
            <a:avLst>
              <a:gd name="adj" fmla="val 16667"/>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catergorise data from self assessments?</a:t>
            </a:r>
            <a:endParaRPr lang="en-AU" sz="1000" b="0" i="0" u="none" strike="noStrike" cap="none" dirty="0">
              <a:solidFill>
                <a:srgbClr val="000000"/>
              </a:solidFill>
              <a:latin typeface="Arial"/>
              <a:ea typeface="Arial"/>
              <a:cs typeface="Arial"/>
              <a:sym typeface="Arial"/>
            </a:endParaRPr>
          </a:p>
        </p:txBody>
      </p:sp>
      <p:sp>
        <p:nvSpPr>
          <p:cNvPr id="15" name="Google Shape;214;p40">
            <a:extLst>
              <a:ext uri="{FF2B5EF4-FFF2-40B4-BE49-F238E27FC236}">
                <a16:creationId xmlns:a16="http://schemas.microsoft.com/office/drawing/2014/main" id="{08A47371-9CCC-4F9A-B3F0-A2214DB44710}"/>
              </a:ext>
            </a:extLst>
          </p:cNvPr>
          <p:cNvSpPr/>
          <p:nvPr/>
        </p:nvSpPr>
        <p:spPr>
          <a:xfrm>
            <a:off x="457200" y="2830449"/>
            <a:ext cx="1010100" cy="1010100"/>
          </a:xfrm>
          <a:prstGeom prst="foldedCorner">
            <a:avLst>
              <a:gd name="adj" fmla="val 16667"/>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help users determine their career goas?</a:t>
            </a:r>
          </a:p>
        </p:txBody>
      </p:sp>
      <p:sp>
        <p:nvSpPr>
          <p:cNvPr id="16" name="Google Shape;214;p40">
            <a:extLst>
              <a:ext uri="{FF2B5EF4-FFF2-40B4-BE49-F238E27FC236}">
                <a16:creationId xmlns:a16="http://schemas.microsoft.com/office/drawing/2014/main" id="{FD03EB09-A1C1-4DCC-B439-F3C13D778263}"/>
              </a:ext>
            </a:extLst>
          </p:cNvPr>
          <p:cNvSpPr/>
          <p:nvPr/>
        </p:nvSpPr>
        <p:spPr>
          <a:xfrm>
            <a:off x="2833124" y="2867079"/>
            <a:ext cx="1010100" cy="1010100"/>
          </a:xfrm>
          <a:prstGeom prst="foldedCorner">
            <a:avLst>
              <a:gd name="adj" fmla="val 16667"/>
            </a:avLst>
          </a:prstGeom>
          <a:solidFill>
            <a:srgbClr val="BFD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rate a students skills?</a:t>
            </a:r>
            <a:endParaRPr lang="en-AU"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AU" sz="1000" b="0" i="0" u="none" strike="noStrike" cap="none" dirty="0">
              <a:solidFill>
                <a:srgbClr val="000000"/>
              </a:solidFill>
              <a:latin typeface="Arial"/>
              <a:ea typeface="Arial"/>
              <a:cs typeface="Arial"/>
              <a:sym typeface="Arial"/>
            </a:endParaRPr>
          </a:p>
        </p:txBody>
      </p:sp>
      <p:sp>
        <p:nvSpPr>
          <p:cNvPr id="17" name="TextBox 16">
            <a:extLst>
              <a:ext uri="{FF2B5EF4-FFF2-40B4-BE49-F238E27FC236}">
                <a16:creationId xmlns:a16="http://schemas.microsoft.com/office/drawing/2014/main" id="{63087B5A-7840-4156-9C7E-81C626F11EF5}"/>
              </a:ext>
            </a:extLst>
          </p:cNvPr>
          <p:cNvSpPr txBox="1"/>
          <p:nvPr/>
        </p:nvSpPr>
        <p:spPr>
          <a:xfrm>
            <a:off x="1225899" y="1074288"/>
            <a:ext cx="1688123" cy="307777"/>
          </a:xfrm>
          <a:prstGeom prst="rect">
            <a:avLst/>
          </a:prstGeom>
          <a:noFill/>
        </p:spPr>
        <p:txBody>
          <a:bodyPr wrap="square" rtlCol="0">
            <a:spAutoFit/>
          </a:bodyPr>
          <a:lstStyle/>
          <a:p>
            <a:r>
              <a:rPr lang="en-AU" dirty="0"/>
              <a:t>Self-assessment</a:t>
            </a:r>
          </a:p>
        </p:txBody>
      </p:sp>
      <p:sp>
        <p:nvSpPr>
          <p:cNvPr id="18" name="TextBox 17">
            <a:extLst>
              <a:ext uri="{FF2B5EF4-FFF2-40B4-BE49-F238E27FC236}">
                <a16:creationId xmlns:a16="http://schemas.microsoft.com/office/drawing/2014/main" id="{23E3C90B-EDFB-4244-BDCC-8E49EA2428E4}"/>
              </a:ext>
            </a:extLst>
          </p:cNvPr>
          <p:cNvSpPr txBox="1"/>
          <p:nvPr/>
        </p:nvSpPr>
        <p:spPr>
          <a:xfrm>
            <a:off x="6466114" y="1074287"/>
            <a:ext cx="562975" cy="307777"/>
          </a:xfrm>
          <a:prstGeom prst="rect">
            <a:avLst/>
          </a:prstGeom>
          <a:noFill/>
        </p:spPr>
        <p:txBody>
          <a:bodyPr wrap="none" rtlCol="0">
            <a:spAutoFit/>
          </a:bodyPr>
          <a:lstStyle/>
          <a:p>
            <a:r>
              <a:rPr lang="en-AU" dirty="0"/>
              <a:t>Data</a:t>
            </a:r>
          </a:p>
        </p:txBody>
      </p:sp>
      <p:sp>
        <p:nvSpPr>
          <p:cNvPr id="19" name="Google Shape;214;p40">
            <a:extLst>
              <a:ext uri="{FF2B5EF4-FFF2-40B4-BE49-F238E27FC236}">
                <a16:creationId xmlns:a16="http://schemas.microsoft.com/office/drawing/2014/main" id="{D1C01D8D-169B-481E-A97E-34778EA7B680}"/>
              </a:ext>
            </a:extLst>
          </p:cNvPr>
          <p:cNvSpPr/>
          <p:nvPr/>
        </p:nvSpPr>
        <p:spPr>
          <a:xfrm>
            <a:off x="5122914" y="3335499"/>
            <a:ext cx="1010100" cy="1010100"/>
          </a:xfrm>
          <a:prstGeom prst="foldedCorner">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make it easier for students to keep track of their applications?</a:t>
            </a:r>
          </a:p>
        </p:txBody>
      </p:sp>
      <p:sp>
        <p:nvSpPr>
          <p:cNvPr id="20" name="Google Shape;214;p40">
            <a:extLst>
              <a:ext uri="{FF2B5EF4-FFF2-40B4-BE49-F238E27FC236}">
                <a16:creationId xmlns:a16="http://schemas.microsoft.com/office/drawing/2014/main" id="{BA237437-0503-4D1D-90B8-8EE6DD06A116}"/>
              </a:ext>
            </a:extLst>
          </p:cNvPr>
          <p:cNvSpPr/>
          <p:nvPr/>
        </p:nvSpPr>
        <p:spPr>
          <a:xfrm>
            <a:off x="6312917" y="3329921"/>
            <a:ext cx="1010100" cy="1010100"/>
          </a:xfrm>
          <a:prstGeom prst="foldedCorner">
            <a:avLst>
              <a:gd name="adj" fmla="val 16667"/>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a:t>
            </a:r>
            <a:r>
              <a:rPr lang="en-AU" sz="1000" dirty="0"/>
              <a:t>reduce the number of applicants rejected for a role?</a:t>
            </a:r>
            <a:endParaRPr lang="en-AU" sz="1000" b="0" i="0" u="none" strike="noStrike" cap="none" dirty="0">
              <a:solidFill>
                <a:srgbClr val="000000"/>
              </a:solidFill>
              <a:latin typeface="Arial"/>
              <a:ea typeface="Arial"/>
              <a:cs typeface="Arial"/>
              <a:sym typeface="Arial"/>
            </a:endParaRPr>
          </a:p>
        </p:txBody>
      </p:sp>
      <p:sp>
        <p:nvSpPr>
          <p:cNvPr id="21" name="Google Shape;214;p40">
            <a:extLst>
              <a:ext uri="{FF2B5EF4-FFF2-40B4-BE49-F238E27FC236}">
                <a16:creationId xmlns:a16="http://schemas.microsoft.com/office/drawing/2014/main" id="{6CD402A1-637F-41E9-B389-4C8D6A776A64}"/>
              </a:ext>
            </a:extLst>
          </p:cNvPr>
          <p:cNvSpPr/>
          <p:nvPr/>
        </p:nvSpPr>
        <p:spPr>
          <a:xfrm>
            <a:off x="7498838" y="3329921"/>
            <a:ext cx="1010100" cy="1010100"/>
          </a:xfrm>
          <a:prstGeom prst="foldedCorner">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save time for students applying for jobs?</a:t>
            </a:r>
          </a:p>
        </p:txBody>
      </p:sp>
      <p:sp>
        <p:nvSpPr>
          <p:cNvPr id="22" name="TextBox 21">
            <a:extLst>
              <a:ext uri="{FF2B5EF4-FFF2-40B4-BE49-F238E27FC236}">
                <a16:creationId xmlns:a16="http://schemas.microsoft.com/office/drawing/2014/main" id="{2019474E-C77C-4D53-B812-371939BE10F6}"/>
              </a:ext>
            </a:extLst>
          </p:cNvPr>
          <p:cNvSpPr txBox="1"/>
          <p:nvPr/>
        </p:nvSpPr>
        <p:spPr>
          <a:xfrm>
            <a:off x="6256921" y="2921054"/>
            <a:ext cx="981359" cy="307777"/>
          </a:xfrm>
          <a:prstGeom prst="rect">
            <a:avLst/>
          </a:prstGeom>
          <a:noFill/>
        </p:spPr>
        <p:txBody>
          <a:bodyPr wrap="none" rtlCol="0">
            <a:spAutoFit/>
          </a:bodyPr>
          <a:lstStyle/>
          <a:p>
            <a:r>
              <a:rPr lang="en-AU" dirty="0"/>
              <a:t>Save time</a:t>
            </a:r>
          </a:p>
        </p:txBody>
      </p:sp>
    </p:spTree>
    <p:extLst>
      <p:ext uri="{BB962C8B-B14F-4D97-AF65-F5344CB8AC3E}">
        <p14:creationId xmlns:p14="http://schemas.microsoft.com/office/powerpoint/2010/main" val="540764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832B3E-8627-4813-95F2-A241DBEB9A89}"/>
              </a:ext>
            </a:extLst>
          </p:cNvPr>
          <p:cNvSpPr>
            <a:spLocks noGrp="1"/>
          </p:cNvSpPr>
          <p:nvPr>
            <p:ph type="body" idx="2"/>
          </p:nvPr>
        </p:nvSpPr>
        <p:spPr/>
        <p:txBody>
          <a:bodyPr/>
          <a:lstStyle/>
          <a:p>
            <a:endParaRPr lang="en-AU"/>
          </a:p>
        </p:txBody>
      </p:sp>
      <p:sp>
        <p:nvSpPr>
          <p:cNvPr id="4" name="Title 3">
            <a:extLst>
              <a:ext uri="{FF2B5EF4-FFF2-40B4-BE49-F238E27FC236}">
                <a16:creationId xmlns:a16="http://schemas.microsoft.com/office/drawing/2014/main" id="{9F98FCCD-DFE4-486F-8BC0-F3469C11D6C0}"/>
              </a:ext>
            </a:extLst>
          </p:cNvPr>
          <p:cNvSpPr>
            <a:spLocks noGrp="1"/>
          </p:cNvSpPr>
          <p:nvPr>
            <p:ph type="title"/>
          </p:nvPr>
        </p:nvSpPr>
        <p:spPr/>
        <p:txBody>
          <a:bodyPr/>
          <a:lstStyle/>
          <a:p>
            <a:r>
              <a:rPr lang="en-AU" dirty="0"/>
              <a:t>Marketing</a:t>
            </a:r>
          </a:p>
        </p:txBody>
      </p:sp>
      <p:sp>
        <p:nvSpPr>
          <p:cNvPr id="6" name="Google Shape;208;p40">
            <a:extLst>
              <a:ext uri="{FF2B5EF4-FFF2-40B4-BE49-F238E27FC236}">
                <a16:creationId xmlns:a16="http://schemas.microsoft.com/office/drawing/2014/main" id="{A7CF7D72-8AE2-480B-9D61-4D658C49CC07}"/>
              </a:ext>
            </a:extLst>
          </p:cNvPr>
          <p:cNvSpPr/>
          <p:nvPr/>
        </p:nvSpPr>
        <p:spPr>
          <a:xfrm>
            <a:off x="457200" y="1085665"/>
            <a:ext cx="1010100" cy="1010100"/>
          </a:xfrm>
          <a:prstGeom prst="foldedCorner">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increase awareness of the full product offering?</a:t>
            </a:r>
            <a:endParaRPr sz="1000" b="0" i="0" u="none" strike="noStrike" cap="none" dirty="0">
              <a:solidFill>
                <a:srgbClr val="000000"/>
              </a:solidFill>
              <a:latin typeface="Arial"/>
              <a:ea typeface="Arial"/>
              <a:cs typeface="Arial"/>
              <a:sym typeface="Arial"/>
            </a:endParaRPr>
          </a:p>
        </p:txBody>
      </p:sp>
      <p:sp>
        <p:nvSpPr>
          <p:cNvPr id="7" name="Google Shape;214;p40">
            <a:extLst>
              <a:ext uri="{FF2B5EF4-FFF2-40B4-BE49-F238E27FC236}">
                <a16:creationId xmlns:a16="http://schemas.microsoft.com/office/drawing/2014/main" id="{28ED7C41-3A44-4695-B987-FAABB30FFFC8}"/>
              </a:ext>
            </a:extLst>
          </p:cNvPr>
          <p:cNvSpPr/>
          <p:nvPr/>
        </p:nvSpPr>
        <p:spPr>
          <a:xfrm>
            <a:off x="1637151" y="1085665"/>
            <a:ext cx="1010100" cy="1010100"/>
          </a:xfrm>
          <a:prstGeom prst="foldedCorner">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dirty="0">
                <a:solidFill>
                  <a:srgbClr val="000000"/>
                </a:solidFill>
                <a:latin typeface="Arial"/>
                <a:ea typeface="Arial"/>
                <a:cs typeface="Arial"/>
                <a:sym typeface="Arial"/>
              </a:rPr>
              <a:t>How might we make career guidance more appealing to students?</a:t>
            </a:r>
            <a:endParaRPr lang="en-AU" sz="1000" b="0" i="0" u="none" strike="noStrike" cap="none" dirty="0">
              <a:solidFill>
                <a:srgbClr val="000000"/>
              </a:solidFill>
              <a:latin typeface="Arial"/>
              <a:ea typeface="Arial"/>
              <a:cs typeface="Arial"/>
              <a:sym typeface="Arial"/>
            </a:endParaRPr>
          </a:p>
        </p:txBody>
      </p:sp>
      <p:sp>
        <p:nvSpPr>
          <p:cNvPr id="8" name="Google Shape;214;p40">
            <a:extLst>
              <a:ext uri="{FF2B5EF4-FFF2-40B4-BE49-F238E27FC236}">
                <a16:creationId xmlns:a16="http://schemas.microsoft.com/office/drawing/2014/main" id="{C1259035-442D-436C-BC33-9577008558F5}"/>
              </a:ext>
            </a:extLst>
          </p:cNvPr>
          <p:cNvSpPr/>
          <p:nvPr/>
        </p:nvSpPr>
        <p:spPr>
          <a:xfrm>
            <a:off x="2817102" y="1085665"/>
            <a:ext cx="1010100" cy="1010100"/>
          </a:xfrm>
          <a:prstGeom prst="foldedCorner">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make out app appealing to users?</a:t>
            </a:r>
            <a:endParaRPr lang="en-AU" sz="1000" b="0" i="0" u="none" strike="noStrike" cap="none" dirty="0">
              <a:solidFill>
                <a:srgbClr val="000000"/>
              </a:solidFill>
              <a:latin typeface="Arial"/>
              <a:ea typeface="Arial"/>
              <a:cs typeface="Arial"/>
              <a:sym typeface="Arial"/>
            </a:endParaRPr>
          </a:p>
        </p:txBody>
      </p:sp>
      <p:sp>
        <p:nvSpPr>
          <p:cNvPr id="9" name="Google Shape;214;p40">
            <a:extLst>
              <a:ext uri="{FF2B5EF4-FFF2-40B4-BE49-F238E27FC236}">
                <a16:creationId xmlns:a16="http://schemas.microsoft.com/office/drawing/2014/main" id="{8BB2D5C5-0158-4C25-9C09-298A3B0E5C71}"/>
              </a:ext>
            </a:extLst>
          </p:cNvPr>
          <p:cNvSpPr/>
          <p:nvPr/>
        </p:nvSpPr>
        <p:spPr>
          <a:xfrm>
            <a:off x="457200" y="2281430"/>
            <a:ext cx="1010100" cy="1010100"/>
          </a:xfrm>
          <a:prstGeom prst="foldedCorner">
            <a:avLst>
              <a:gd name="adj" fmla="val 16667"/>
            </a:avLst>
          </a:prstGeom>
          <a:solidFill>
            <a:srgbClr val="BFD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a:t>
            </a:r>
            <a:r>
              <a:rPr lang="en-AU" sz="1000" b="0" i="0" u="none" strike="noStrike" cap="none" dirty="0">
                <a:solidFill>
                  <a:srgbClr val="000000"/>
                </a:solidFill>
                <a:latin typeface="Arial"/>
                <a:ea typeface="Arial"/>
                <a:cs typeface="Arial"/>
                <a:sym typeface="Arial"/>
              </a:rPr>
              <a:t> increase conversion to paid subscriptions?</a:t>
            </a:r>
          </a:p>
        </p:txBody>
      </p:sp>
      <p:sp>
        <p:nvSpPr>
          <p:cNvPr id="10" name="Google Shape;214;p40">
            <a:extLst>
              <a:ext uri="{FF2B5EF4-FFF2-40B4-BE49-F238E27FC236}">
                <a16:creationId xmlns:a16="http://schemas.microsoft.com/office/drawing/2014/main" id="{A8B3EB0E-256C-4F6F-BC45-147B64484EBF}"/>
              </a:ext>
            </a:extLst>
          </p:cNvPr>
          <p:cNvSpPr/>
          <p:nvPr/>
        </p:nvSpPr>
        <p:spPr>
          <a:xfrm>
            <a:off x="1637151" y="2281430"/>
            <a:ext cx="1010100" cy="1010100"/>
          </a:xfrm>
          <a:prstGeom prst="foldedCorner">
            <a:avLst>
              <a:gd name="adj" fmla="val 16667"/>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increase our visibility amongst students?</a:t>
            </a:r>
            <a:endParaRPr lang="en-AU" sz="1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03016708"/>
      </p:ext>
    </p:extLst>
  </p:cSld>
  <p:clrMapOvr>
    <a:masterClrMapping/>
  </p:clrMapOvr>
</p:sld>
</file>

<file path=ppt/theme/theme1.xml><?xml version="1.0" encoding="utf-8"?>
<a:theme xmlns:a="http://schemas.openxmlformats.org/drawingml/2006/main" name="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27267</TotalTime>
  <Words>2844</Words>
  <Application>Microsoft Office PowerPoint</Application>
  <PresentationFormat>On-screen Show (16:9)</PresentationFormat>
  <Paragraphs>347</Paragraphs>
  <Slides>34</Slides>
  <Notes>28</Notes>
  <HiddenSlides>0</HiddenSlides>
  <MMClips>2</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34</vt:i4>
      </vt:variant>
    </vt:vector>
  </HeadingPairs>
  <TitlesOfParts>
    <vt:vector size="38" baseType="lpstr">
      <vt:lpstr>Arial</vt:lpstr>
      <vt:lpstr>Open Sans</vt:lpstr>
      <vt:lpstr>Udacity Template 16x9</vt:lpstr>
      <vt:lpstr>Simple Light</vt:lpstr>
      <vt:lpstr>GradLink</vt:lpstr>
      <vt:lpstr>Set the stage</vt:lpstr>
      <vt:lpstr>Initial PRD</vt:lpstr>
      <vt:lpstr>Understand</vt:lpstr>
      <vt:lpstr>How Might We</vt:lpstr>
      <vt:lpstr>How Might We</vt:lpstr>
      <vt:lpstr>Content</vt:lpstr>
      <vt:lpstr>Algorithm: Job match </vt:lpstr>
      <vt:lpstr>Marketing</vt:lpstr>
      <vt:lpstr>Channels</vt:lpstr>
      <vt:lpstr>Feedback</vt:lpstr>
      <vt:lpstr>Sprint Focus</vt:lpstr>
      <vt:lpstr>Define</vt:lpstr>
      <vt:lpstr>LinkedIn launches GradLink App to tackle unemployment rates for graduates</vt:lpstr>
      <vt:lpstr>Success Metrics</vt:lpstr>
      <vt:lpstr>Sketch</vt:lpstr>
      <vt:lpstr>8 Sketches</vt:lpstr>
      <vt:lpstr>Solution Sketch 1</vt:lpstr>
      <vt:lpstr>Solution Sketch 2</vt:lpstr>
      <vt:lpstr>Decide</vt:lpstr>
      <vt:lpstr>Decision</vt:lpstr>
      <vt:lpstr>Prototype</vt:lpstr>
      <vt:lpstr>Pick the best and create a storyboard</vt:lpstr>
      <vt:lpstr>Storyboard</vt:lpstr>
      <vt:lpstr>Storyboard</vt:lpstr>
      <vt:lpstr>Storyboard</vt:lpstr>
      <vt:lpstr>Storyboard</vt:lpstr>
      <vt:lpstr>Prototype</vt:lpstr>
      <vt:lpstr>Validate</vt:lpstr>
      <vt:lpstr>GradLink Research Plan</vt:lpstr>
      <vt:lpstr>User Testing: Participant 1 Key Findings</vt:lpstr>
      <vt:lpstr>User Testing: Participant 2 Key Findings</vt:lpstr>
      <vt:lpstr>Handoff</vt:lpstr>
      <vt:lpstr>Updated PRD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Vanessa Lam</dc:creator>
  <cp:lastModifiedBy>Vanessa Lam</cp:lastModifiedBy>
  <cp:revision>2</cp:revision>
  <dcterms:modified xsi:type="dcterms:W3CDTF">2021-08-22T04:24:08Z</dcterms:modified>
</cp:coreProperties>
</file>